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17"/>
  </p:notesMasterIdLst>
  <p:sldIdLst>
    <p:sldId id="257" r:id="rId7"/>
    <p:sldId id="264" r:id="rId8"/>
    <p:sldId id="256" r:id="rId9"/>
    <p:sldId id="258" r:id="rId10"/>
    <p:sldId id="259" r:id="rId11"/>
    <p:sldId id="260" r:id="rId12"/>
    <p:sldId id="261" r:id="rId13"/>
    <p:sldId id="262" r:id="rId14"/>
    <p:sldId id="26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FF"/>
    <a:srgbClr val="C4A9BC"/>
    <a:srgbClr val="FFCC00"/>
    <a:srgbClr val="FF6600"/>
    <a:srgbClr val="FFCC66"/>
    <a:srgbClr val="CCCCFF"/>
    <a:srgbClr val="99CCFF"/>
    <a:srgbClr val="CCEC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081" autoAdjust="0"/>
  </p:normalViewPr>
  <p:slideViewPr>
    <p:cSldViewPr snapToGrid="0">
      <p:cViewPr varScale="1">
        <p:scale>
          <a:sx n="89" d="100"/>
          <a:sy n="89" d="100"/>
        </p:scale>
        <p:origin x="13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a:t>
            </a:fld>
            <a:endParaRPr lang="en-US"/>
          </a:p>
        </p:txBody>
      </p:sp>
    </p:spTree>
    <p:extLst>
      <p:ext uri="{BB962C8B-B14F-4D97-AF65-F5344CB8AC3E}">
        <p14:creationId xmlns:p14="http://schemas.microsoft.com/office/powerpoint/2010/main" val="307777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Earth’s main source of energy is the sun, the closest start to earth.</a:t>
            </a:r>
          </a:p>
          <a:p>
            <a:r>
              <a:rPr lang="en-US" dirty="0"/>
              <a:t>We can call this solar energy, solar radiation, or insolation.</a:t>
            </a:r>
          </a:p>
          <a:p>
            <a:r>
              <a:rPr lang="en-US" dirty="0"/>
              <a:t>The sun is essential for life to exist on earth. The earth would be unlivable for us if we didn’t have energy entering our atmosphere from the sun.</a:t>
            </a:r>
          </a:p>
          <a:p>
            <a:r>
              <a:rPr lang="en-US" dirty="0"/>
              <a:t>Likewise, we could not grow plants and we wouldn’t have atmospheric or oceanic currents, winds, or clouds!</a:t>
            </a:r>
          </a:p>
          <a:p>
            <a:r>
              <a:rPr lang="en-US" dirty="0"/>
              <a:t>The earth revolves around the sun, which results in the amount of insolation various points on earth receive to change throughout the year – this is how we get seasons.</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121225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This slide is animated! Use clicks to move through the process.*</a:t>
            </a:r>
          </a:p>
          <a:p>
            <a:r>
              <a:rPr lang="en-US" dirty="0"/>
              <a:t>The lower atmosphere (if you have discussed layers of the atmosphere, this can be referred to as the troposphere) – where we live! – is warmed by energy that is radiated by the earth.</a:t>
            </a:r>
          </a:p>
          <a:p>
            <a:r>
              <a:rPr lang="en-US" dirty="0"/>
              <a:t>Let me explain!</a:t>
            </a:r>
          </a:p>
          <a:p>
            <a:r>
              <a:rPr lang="en-US" dirty="0"/>
              <a:t>The lower atmosphere where we live cannot absorb solar radiation/insolation.</a:t>
            </a:r>
          </a:p>
          <a:p>
            <a:r>
              <a:rPr lang="en-US" dirty="0"/>
              <a:t>A good example here: Our bodies can absorb insolation! So, on a cold day, you can stand in the sun and feel warm from absorbing insolation but the air around you is cold as it is not absorbing insolation!</a:t>
            </a:r>
          </a:p>
          <a:p>
            <a:r>
              <a:rPr lang="en-US" dirty="0"/>
              <a:t>Insolation enters our atmosphere with a high amount of energy (shortwave radiation)</a:t>
            </a:r>
          </a:p>
          <a:p>
            <a:r>
              <a:rPr lang="en-US" dirty="0"/>
              <a:t>The Earth’s surface absorbs insolation and warms through conduction. </a:t>
            </a:r>
          </a:p>
          <a:p>
            <a:r>
              <a:rPr lang="en-US" dirty="0"/>
              <a:t>The earth reradiates this energy as a lower energy radiation (longwave radiation).</a:t>
            </a:r>
          </a:p>
          <a:p>
            <a:r>
              <a:rPr lang="en-US" dirty="0"/>
              <a:t>The atmosphere CAN absorb longwave radiation and uses this energy to warm.</a:t>
            </a:r>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172015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this slide is animated. Use clicks to move through the various gases.*</a:t>
            </a:r>
          </a:p>
          <a:p>
            <a:r>
              <a:rPr lang="en-US" dirty="0"/>
              <a:t>Greenhouse gases are essential to warming the lower atmosphere.</a:t>
            </a:r>
          </a:p>
          <a:p>
            <a:r>
              <a:rPr lang="en-US" dirty="0"/>
              <a:t>These gases are capable of absorbing the longwave radiation that is radiated by the earth.</a:t>
            </a:r>
          </a:p>
          <a:p>
            <a:r>
              <a:rPr lang="en-US" dirty="0"/>
              <a:t>They can hold this heat and/or radiate it. GHG’s essentially act as a blanket for the earth.</a:t>
            </a:r>
          </a:p>
          <a:p>
            <a:r>
              <a:rPr lang="en-US" dirty="0"/>
              <a:t>The main greenhouse gases are carbon dioxide (most abundant), methane, nitrous oxide, water vapor, and manmade chemicals such as hydrofluorocarbons.</a:t>
            </a:r>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70409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this slide is animated. Use clicks to move through the reflections and absorptions.*</a:t>
            </a:r>
          </a:p>
          <a:p>
            <a:r>
              <a:rPr lang="en-US" dirty="0"/>
              <a:t>Much of the insolation the earth receives is absorbed* by the earth. However, this is not the only way in which energy moves throughout the system.</a:t>
            </a:r>
          </a:p>
          <a:p>
            <a:r>
              <a:rPr lang="en-US" dirty="0"/>
              <a:t>On its way through the atmosphere, some of this insolation is absorbed* by clouds and aerosols (e.g., dust, sea salt).</a:t>
            </a:r>
          </a:p>
          <a:p>
            <a:r>
              <a:rPr lang="en-US" dirty="0"/>
              <a:t>This same insolation can be reflected* by the various surface features, such as water, vegetation, concrete, and cars. But it can also be reflected back to space* by clouds and through the process of light scattering (like a rainbow or sunset).</a:t>
            </a:r>
          </a:p>
          <a:p>
            <a:r>
              <a:rPr lang="en-US" dirty="0"/>
              <a:t>On the other hand, we have the longwave radiation emitted by the earth. Some of this is emitted directly back to space*, whereas some of it is absorbed by clouds and greenhouse gases*.</a:t>
            </a:r>
          </a:p>
          <a:p>
            <a:r>
              <a:rPr lang="en-US" dirty="0"/>
              <a:t>After clouds and greenhouse gases absorb longwave radiation, they can emit* this same radiation back to space or back towards the Earth’s surface.</a:t>
            </a:r>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6</a:t>
            </a:fld>
            <a:endParaRPr lang="en-US"/>
          </a:p>
        </p:txBody>
      </p:sp>
    </p:spTree>
    <p:extLst>
      <p:ext uri="{BB962C8B-B14F-4D97-AF65-F5344CB8AC3E}">
        <p14:creationId xmlns:p14="http://schemas.microsoft.com/office/powerpoint/2010/main" val="223488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are animated*</a:t>
            </a:r>
          </a:p>
          <a:p>
            <a:r>
              <a:rPr lang="en-US" dirty="0"/>
              <a:t>The energy in our system is transported throughout the earth via the ocean and atmospheric movement.</a:t>
            </a:r>
          </a:p>
          <a:p>
            <a:r>
              <a:rPr lang="en-US" dirty="0"/>
              <a:t>In this image, we can see the general prevailing wind belts in the atmosphere. This provides movement of the air from one location to another. In areas of the Earth that are more heated than others, such as the equator, heat is moved and distributed more poleward.</a:t>
            </a:r>
          </a:p>
        </p:txBody>
      </p:sp>
      <p:sp>
        <p:nvSpPr>
          <p:cNvPr id="4" name="Slide Number Placeholder 3"/>
          <p:cNvSpPr>
            <a:spLocks noGrp="1"/>
          </p:cNvSpPr>
          <p:nvPr>
            <p:ph type="sldNum" sz="quarter" idx="5"/>
          </p:nvPr>
        </p:nvSpPr>
        <p:spPr/>
        <p:txBody>
          <a:bodyPr/>
          <a:lstStyle/>
          <a:p>
            <a:fld id="{AABA92D4-06B7-466A-AE30-89127FE16DE9}" type="slidenum">
              <a:rPr lang="en-US" smtClean="0"/>
              <a:t>7</a:t>
            </a:fld>
            <a:endParaRPr lang="en-US"/>
          </a:p>
        </p:txBody>
      </p:sp>
    </p:spTree>
    <p:extLst>
      <p:ext uri="{BB962C8B-B14F-4D97-AF65-F5344CB8AC3E}">
        <p14:creationId xmlns:p14="http://schemas.microsoft.com/office/powerpoint/2010/main" val="148931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slide is animated to highlight just the north Atlantic area on first click*</a:t>
            </a:r>
          </a:p>
          <a:p>
            <a:r>
              <a:rPr lang="en-US" dirty="0"/>
              <a:t>The ocean similarly works to move thermal energy from the tropics towards the poles.</a:t>
            </a:r>
          </a:p>
          <a:p>
            <a:r>
              <a:rPr lang="en-US" dirty="0"/>
              <a:t>This area in the north Atlantic is particularly important. You can see that we have warm water moving north from the equator, along the eastern US as the Gulf Stream and then up towards Europe. This is what keeps Europe’s climate fairly mild as compared to similar latitudes, such as in Canada.</a:t>
            </a:r>
          </a:p>
        </p:txBody>
      </p:sp>
      <p:sp>
        <p:nvSpPr>
          <p:cNvPr id="4" name="Slide Number Placeholder 3"/>
          <p:cNvSpPr>
            <a:spLocks noGrp="1"/>
          </p:cNvSpPr>
          <p:nvPr>
            <p:ph type="sldNum" sz="quarter" idx="5"/>
          </p:nvPr>
        </p:nvSpPr>
        <p:spPr/>
        <p:txBody>
          <a:bodyPr/>
          <a:lstStyle/>
          <a:p>
            <a:fld id="{AABA92D4-06B7-466A-AE30-89127FE16DE9}" type="slidenum">
              <a:rPr lang="en-US" smtClean="0"/>
              <a:t>8</a:t>
            </a:fld>
            <a:endParaRPr lang="en-US"/>
          </a:p>
        </p:txBody>
      </p:sp>
    </p:spTree>
    <p:extLst>
      <p:ext uri="{BB962C8B-B14F-4D97-AF65-F5344CB8AC3E}">
        <p14:creationId xmlns:p14="http://schemas.microsoft.com/office/powerpoint/2010/main" val="318892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lue and white text with white text&#10;&#10;Description automatically generated">
            <a:extLst>
              <a:ext uri="{FF2B5EF4-FFF2-40B4-BE49-F238E27FC236}">
                <a16:creationId xmlns:a16="http://schemas.microsoft.com/office/drawing/2014/main" id="{4EE80F38-0AB1-7A46-52C4-34FC432172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sv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EC03-3D73-B121-4657-899FA062D851}"/>
              </a:ext>
            </a:extLst>
          </p:cNvPr>
          <p:cNvSpPr>
            <a:spLocks noGrp="1"/>
          </p:cNvSpPr>
          <p:nvPr>
            <p:ph type="ctrTitle"/>
          </p:nvPr>
        </p:nvSpPr>
        <p:spPr>
          <a:xfrm>
            <a:off x="1524000" y="1810852"/>
            <a:ext cx="9144000" cy="2387600"/>
          </a:xfrm>
        </p:spPr>
        <p:txBody>
          <a:bodyPr/>
          <a:lstStyle/>
          <a:p>
            <a:r>
              <a:rPr lang="en-US" dirty="0"/>
              <a:t>Earth’s Energy</a:t>
            </a:r>
          </a:p>
        </p:txBody>
      </p:sp>
      <p:sp>
        <p:nvSpPr>
          <p:cNvPr id="3" name="Subtitle 2">
            <a:extLst>
              <a:ext uri="{FF2B5EF4-FFF2-40B4-BE49-F238E27FC236}">
                <a16:creationId xmlns:a16="http://schemas.microsoft.com/office/drawing/2014/main" id="{4135F0C3-B1B8-3AB2-F1A7-0AC95E248169}"/>
              </a:ext>
            </a:extLst>
          </p:cNvPr>
          <p:cNvSpPr>
            <a:spLocks noGrp="1"/>
          </p:cNvSpPr>
          <p:nvPr>
            <p:ph type="subTitle" idx="1"/>
          </p:nvPr>
        </p:nvSpPr>
        <p:spPr>
          <a:xfrm>
            <a:off x="1524000" y="4290527"/>
            <a:ext cx="9144000" cy="1655762"/>
          </a:xfrm>
        </p:spPr>
        <p:txBody>
          <a:bodyPr/>
          <a:lstStyle/>
          <a:p>
            <a:endParaRPr lang="en-US" dirty="0"/>
          </a:p>
        </p:txBody>
      </p:sp>
    </p:spTree>
    <p:extLst>
      <p:ext uri="{BB962C8B-B14F-4D97-AF65-F5344CB8AC3E}">
        <p14:creationId xmlns:p14="http://schemas.microsoft.com/office/powerpoint/2010/main" val="3682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116C-7933-4BB7-669A-969EA8602E45}"/>
              </a:ext>
            </a:extLst>
          </p:cNvPr>
          <p:cNvSpPr>
            <a:spLocks noGrp="1"/>
          </p:cNvSpPr>
          <p:nvPr>
            <p:ph type="title"/>
          </p:nvPr>
        </p:nvSpPr>
        <p:spPr>
          <a:xfrm>
            <a:off x="838200" y="0"/>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75DB735E-F4AF-9892-CCCB-61A5BE4BAFBD}"/>
              </a:ext>
            </a:extLst>
          </p:cNvPr>
          <p:cNvSpPr>
            <a:spLocks noGrp="1"/>
          </p:cNvSpPr>
          <p:nvPr>
            <p:ph idx="1"/>
          </p:nvPr>
        </p:nvSpPr>
        <p:spPr>
          <a:xfrm>
            <a:off x="838200" y="1325563"/>
            <a:ext cx="10515600" cy="4675434"/>
          </a:xfrm>
        </p:spPr>
        <p:txBody>
          <a:bodyPr/>
          <a:lstStyle/>
          <a:p>
            <a:r>
              <a:rPr lang="en-US" dirty="0"/>
              <a:t>List sources of energy emission, absorption, reflection, and backscatter. Note that some surfaces (e.g., clouds) are sources of more than one of these.</a:t>
            </a:r>
          </a:p>
          <a:p>
            <a:r>
              <a:rPr lang="en-US" dirty="0"/>
              <a:t>Based on what you learned, how would an increase in greenhouse gas concentrations affect temperature?</a:t>
            </a:r>
          </a:p>
          <a:p>
            <a:r>
              <a:rPr lang="en-US" dirty="0"/>
              <a:t>Suppose the ocean and air stopped circulating. Would the difference in temperature between the equator and poles increase, decrease, or stay the same? In a few sentences, explain your response.</a:t>
            </a:r>
          </a:p>
        </p:txBody>
      </p:sp>
    </p:spTree>
    <p:extLst>
      <p:ext uri="{BB962C8B-B14F-4D97-AF65-F5344CB8AC3E}">
        <p14:creationId xmlns:p14="http://schemas.microsoft.com/office/powerpoint/2010/main" val="114498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0EBBE-43ED-30A2-1954-59187D774441}"/>
              </a:ext>
            </a:extLst>
          </p:cNvPr>
          <p:cNvSpPr>
            <a:spLocks noGrp="1"/>
          </p:cNvSpPr>
          <p:nvPr>
            <p:ph type="title"/>
          </p:nvPr>
        </p:nvSpPr>
        <p:spPr/>
        <p:txBody>
          <a:bodyPr>
            <a:noAutofit/>
          </a:bodyPr>
          <a:lstStyle/>
          <a:p>
            <a:r>
              <a:rPr lang="en-US" sz="3600" dirty="0"/>
              <a:t>Where does the energy on Earth come from and how is it distributed around the planet?</a:t>
            </a:r>
            <a:br>
              <a:rPr lang="en-US" sz="3600" dirty="0"/>
            </a:br>
            <a:endParaRPr lang="en-US" sz="3600" dirty="0"/>
          </a:p>
        </p:txBody>
      </p:sp>
      <p:sp>
        <p:nvSpPr>
          <p:cNvPr id="5" name="Content Placeholder 4">
            <a:extLst>
              <a:ext uri="{FF2B5EF4-FFF2-40B4-BE49-F238E27FC236}">
                <a16:creationId xmlns:a16="http://schemas.microsoft.com/office/drawing/2014/main" id="{A28E6166-C588-3E56-25AE-312ACAF0B42A}"/>
              </a:ext>
            </a:extLst>
          </p:cNvPr>
          <p:cNvSpPr>
            <a:spLocks noGrp="1"/>
          </p:cNvSpPr>
          <p:nvPr>
            <p:ph idx="1"/>
          </p:nvPr>
        </p:nvSpPr>
        <p:spPr/>
        <p:txBody>
          <a:bodyPr/>
          <a:lstStyle/>
          <a:p>
            <a:pPr marL="0" indent="0">
              <a:buNone/>
            </a:pPr>
            <a:r>
              <a:rPr lang="en-US" dirty="0"/>
              <a:t>To answer this question, we will:</a:t>
            </a:r>
          </a:p>
          <a:p>
            <a:pPr lvl="1">
              <a:spcBef>
                <a:spcPts val="1200"/>
              </a:spcBef>
            </a:pPr>
            <a:r>
              <a:rPr lang="en-US" dirty="0"/>
              <a:t>Identify sources of energy and understand how energy is absorbed, reflected, and backscattered by different surfaces</a:t>
            </a:r>
          </a:p>
          <a:p>
            <a:pPr lvl="1">
              <a:spcBef>
                <a:spcPts val="1200"/>
              </a:spcBef>
            </a:pPr>
            <a:r>
              <a:rPr lang="en-US" dirty="0"/>
              <a:t>Discuss the greenhouse effect and the effect of greenhouse gases on global temperature</a:t>
            </a:r>
          </a:p>
          <a:p>
            <a:pPr lvl="1">
              <a:spcBef>
                <a:spcPts val="1200"/>
              </a:spcBef>
            </a:pPr>
            <a:r>
              <a:rPr lang="en-US" dirty="0"/>
              <a:t>Explore ways that energy is circulated throughout the Earth</a:t>
            </a:r>
          </a:p>
          <a:p>
            <a:pPr lvl="1"/>
            <a:endParaRPr lang="en-US" dirty="0"/>
          </a:p>
        </p:txBody>
      </p:sp>
      <p:sp>
        <p:nvSpPr>
          <p:cNvPr id="6" name="TextBox 5">
            <a:extLst>
              <a:ext uri="{FF2B5EF4-FFF2-40B4-BE49-F238E27FC236}">
                <a16:creationId xmlns:a16="http://schemas.microsoft.com/office/drawing/2014/main" id="{B593081E-40D9-821B-47CE-0A2BB5611A43}"/>
              </a:ext>
            </a:extLst>
          </p:cNvPr>
          <p:cNvSpPr txBox="1"/>
          <p:nvPr/>
        </p:nvSpPr>
        <p:spPr>
          <a:xfrm>
            <a:off x="78378" y="879566"/>
            <a:ext cx="1419496" cy="5693866"/>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Movement of energy throughout Earth’s systems</a:t>
            </a:r>
          </a:p>
          <a:p>
            <a:pPr marL="174625" indent="-174625">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9400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DBFF4BF8-05FC-BEF3-DCA0-2560130BE7B6}"/>
              </a:ext>
            </a:extLst>
          </p:cNvPr>
          <p:cNvCxnSpPr>
            <a:cxnSpLocks/>
          </p:cNvCxnSpPr>
          <p:nvPr/>
        </p:nvCxnSpPr>
        <p:spPr>
          <a:xfrm flipV="1">
            <a:off x="4498884" y="4367098"/>
            <a:ext cx="6025030" cy="2769"/>
          </a:xfrm>
          <a:prstGeom prst="straightConnector1">
            <a:avLst/>
          </a:prstGeom>
          <a:ln w="381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B6B792-2897-E0E1-3DD3-9633D2532ABA}"/>
              </a:ext>
            </a:extLst>
          </p:cNvPr>
          <p:cNvCxnSpPr>
            <a:cxnSpLocks/>
          </p:cNvCxnSpPr>
          <p:nvPr/>
        </p:nvCxnSpPr>
        <p:spPr>
          <a:xfrm>
            <a:off x="4133123" y="6669577"/>
            <a:ext cx="6114772" cy="0"/>
          </a:xfrm>
          <a:prstGeom prst="straightConnector1">
            <a:avLst/>
          </a:prstGeom>
          <a:ln w="381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83823A66-D89F-EAF1-87F3-1789E156E8BA}"/>
              </a:ext>
            </a:extLst>
          </p:cNvPr>
          <p:cNvSpPr>
            <a:spLocks noGrp="1"/>
          </p:cNvSpPr>
          <p:nvPr>
            <p:ph idx="1"/>
          </p:nvPr>
        </p:nvSpPr>
        <p:spPr>
          <a:xfrm>
            <a:off x="2536848" y="1353135"/>
            <a:ext cx="9655152" cy="5146682"/>
          </a:xfrm>
        </p:spPr>
        <p:txBody>
          <a:bodyPr/>
          <a:lstStyle/>
          <a:p>
            <a:r>
              <a:rPr lang="en-US" dirty="0"/>
              <a:t>The sun radiates heat and light, AKA solar energy</a:t>
            </a:r>
          </a:p>
          <a:p>
            <a:pPr marL="914400" indent="-282575"/>
            <a:r>
              <a:rPr lang="en-US" dirty="0"/>
              <a:t>Incoming solar radiation, or insolation</a:t>
            </a:r>
          </a:p>
          <a:p>
            <a:pPr marL="1662113" indent="-282575"/>
            <a:r>
              <a:rPr lang="en-US" dirty="0"/>
              <a:t>Essential for life on Earth</a:t>
            </a:r>
          </a:p>
          <a:p>
            <a:pPr marL="2062163" indent="-349250"/>
            <a:r>
              <a:rPr lang="en-US" dirty="0"/>
              <a:t>Earth revolves around the sun</a:t>
            </a:r>
          </a:p>
          <a:p>
            <a:pPr marL="2751138" lvl="1" indent="-298450">
              <a:tabLst>
                <a:tab pos="2227263" algn="l"/>
              </a:tabLst>
            </a:pPr>
            <a:r>
              <a:rPr lang="en-US" dirty="0"/>
              <a:t>Results in variations in insolation throughout the year</a:t>
            </a:r>
          </a:p>
        </p:txBody>
      </p:sp>
      <p:sp>
        <p:nvSpPr>
          <p:cNvPr id="5" name="Title 4">
            <a:extLst>
              <a:ext uri="{FF2B5EF4-FFF2-40B4-BE49-F238E27FC236}">
                <a16:creationId xmlns:a16="http://schemas.microsoft.com/office/drawing/2014/main" id="{C9338293-81A1-9E16-7AED-4DBCB8C8F0A3}"/>
              </a:ext>
            </a:extLst>
          </p:cNvPr>
          <p:cNvSpPr>
            <a:spLocks noGrp="1"/>
          </p:cNvSpPr>
          <p:nvPr>
            <p:ph type="title"/>
          </p:nvPr>
        </p:nvSpPr>
        <p:spPr>
          <a:xfrm>
            <a:off x="1673524" y="0"/>
            <a:ext cx="10325816" cy="1325563"/>
          </a:xfrm>
        </p:spPr>
        <p:txBody>
          <a:bodyPr/>
          <a:lstStyle/>
          <a:p>
            <a:pPr algn="ctr"/>
            <a:r>
              <a:rPr lang="en-US" dirty="0"/>
              <a:t>Earth’s energy comes from the sun</a:t>
            </a:r>
          </a:p>
        </p:txBody>
      </p:sp>
      <p:sp>
        <p:nvSpPr>
          <p:cNvPr id="7" name="TextBox 6">
            <a:extLst>
              <a:ext uri="{FF2B5EF4-FFF2-40B4-BE49-F238E27FC236}">
                <a16:creationId xmlns:a16="http://schemas.microsoft.com/office/drawing/2014/main" id="{C08E186A-2D7B-A4D5-D9E2-73FF2C8D3E53}"/>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1030" name="Picture 6" descr="Earth PNG transparent image download, size: 300x300px">
            <a:extLst>
              <a:ext uri="{FF2B5EF4-FFF2-40B4-BE49-F238E27FC236}">
                <a16:creationId xmlns:a16="http://schemas.microsoft.com/office/drawing/2014/main" id="{145AF762-C277-87A5-8E7C-764296AE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5870" y="4367098"/>
            <a:ext cx="2497318" cy="25044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EF730FF-A7B0-0F17-3036-490D00488CC5}"/>
              </a:ext>
            </a:extLst>
          </p:cNvPr>
          <p:cNvCxnSpPr>
            <a:cxnSpLocks/>
          </p:cNvCxnSpPr>
          <p:nvPr/>
        </p:nvCxnSpPr>
        <p:spPr>
          <a:xfrm>
            <a:off x="4572000" y="5519723"/>
            <a:ext cx="4987637" cy="0"/>
          </a:xfrm>
          <a:prstGeom prst="straightConnector1">
            <a:avLst/>
          </a:prstGeom>
          <a:ln w="381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E31646F-C08C-9CDD-D217-85CCB05761E1}"/>
              </a:ext>
            </a:extLst>
          </p:cNvPr>
          <p:cNvCxnSpPr>
            <a:cxnSpLocks/>
          </p:cNvCxnSpPr>
          <p:nvPr/>
        </p:nvCxnSpPr>
        <p:spPr>
          <a:xfrm>
            <a:off x="4272742" y="6094651"/>
            <a:ext cx="5536277" cy="0"/>
          </a:xfrm>
          <a:prstGeom prst="straightConnector1">
            <a:avLst/>
          </a:prstGeom>
          <a:ln w="381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EA4ED3-AC9B-6AB9-875C-47BAADF22A9B}"/>
              </a:ext>
            </a:extLst>
          </p:cNvPr>
          <p:cNvCxnSpPr>
            <a:cxnSpLocks/>
          </p:cNvCxnSpPr>
          <p:nvPr/>
        </p:nvCxnSpPr>
        <p:spPr>
          <a:xfrm>
            <a:off x="4572000" y="4944795"/>
            <a:ext cx="5237019" cy="0"/>
          </a:xfrm>
          <a:prstGeom prst="straightConnector1">
            <a:avLst/>
          </a:prstGeom>
          <a:ln w="38100">
            <a:solidFill>
              <a:srgbClr val="FFC000"/>
            </a:solidFill>
            <a:headEnd type="none" w="med" len="med"/>
            <a:tailEnd type="arrow" w="med" len="med"/>
          </a:ln>
          <a:effectLst>
            <a:glow rad="101600">
              <a:srgbClr val="FF6600">
                <a:alpha val="60000"/>
              </a:srgbClr>
            </a:glow>
          </a:effectLst>
        </p:spPr>
        <p:style>
          <a:lnRef idx="1">
            <a:schemeClr val="accent1"/>
          </a:lnRef>
          <a:fillRef idx="0">
            <a:schemeClr val="accent1"/>
          </a:fillRef>
          <a:effectRef idx="0">
            <a:schemeClr val="accent1"/>
          </a:effectRef>
          <a:fontRef idx="minor">
            <a:schemeClr val="tx1"/>
          </a:fontRef>
        </p:style>
      </p:cxnSp>
      <p:pic>
        <p:nvPicPr>
          <p:cNvPr id="1032" name="Picture 8" descr="Realistic Sun PNG Transparent Images Free Download | Vector Files | Pngtree">
            <a:extLst>
              <a:ext uri="{FF2B5EF4-FFF2-40B4-BE49-F238E27FC236}">
                <a16:creationId xmlns:a16="http://schemas.microsoft.com/office/drawing/2014/main" id="{87D6A604-CBDB-C611-0999-6DAD6EBFC0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86" b="32985"/>
          <a:stretch/>
        </p:blipFill>
        <p:spPr bwMode="auto">
          <a:xfrm>
            <a:off x="1557149" y="193826"/>
            <a:ext cx="4096840" cy="667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0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3E40AC1-C8B4-BBA4-EB89-6251389CCEFD}"/>
              </a:ext>
            </a:extLst>
          </p:cNvPr>
          <p:cNvSpPr/>
          <p:nvPr/>
        </p:nvSpPr>
        <p:spPr>
          <a:xfrm>
            <a:off x="2585403" y="1544034"/>
            <a:ext cx="3599234" cy="2099889"/>
          </a:xfrm>
          <a:prstGeom prst="ellipse">
            <a:avLst/>
          </a:prstGeom>
          <a:solidFill>
            <a:srgbClr val="FF0000">
              <a:alpha val="30196"/>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9338293-81A1-9E16-7AED-4DBCB8C8F0A3}"/>
              </a:ext>
            </a:extLst>
          </p:cNvPr>
          <p:cNvSpPr>
            <a:spLocks noGrp="1"/>
          </p:cNvSpPr>
          <p:nvPr>
            <p:ph type="title"/>
          </p:nvPr>
        </p:nvSpPr>
        <p:spPr>
          <a:xfrm>
            <a:off x="1553288" y="0"/>
            <a:ext cx="6805457" cy="1325563"/>
          </a:xfrm>
        </p:spPr>
        <p:txBody>
          <a:bodyPr>
            <a:noAutofit/>
          </a:bodyPr>
          <a:lstStyle/>
          <a:p>
            <a:pPr algn="ctr"/>
            <a:r>
              <a:rPr lang="en-US" sz="3200" dirty="0"/>
              <a:t>The lower atmosphere is warmed by energy from the Earth</a:t>
            </a:r>
          </a:p>
        </p:txBody>
      </p:sp>
      <p:sp>
        <p:nvSpPr>
          <p:cNvPr id="2" name="TextBox 1">
            <a:extLst>
              <a:ext uri="{FF2B5EF4-FFF2-40B4-BE49-F238E27FC236}">
                <a16:creationId xmlns:a16="http://schemas.microsoft.com/office/drawing/2014/main" id="{E566D8E6-A1EF-9DF4-BEC8-B84713E7B374}"/>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12" name="Group 11">
            <a:extLst>
              <a:ext uri="{FF2B5EF4-FFF2-40B4-BE49-F238E27FC236}">
                <a16:creationId xmlns:a16="http://schemas.microsoft.com/office/drawing/2014/main" id="{76618DE5-FBE6-61ED-08B9-91FC2CC3F0F8}"/>
              </a:ext>
            </a:extLst>
          </p:cNvPr>
          <p:cNvGrpSpPr/>
          <p:nvPr/>
        </p:nvGrpSpPr>
        <p:grpSpPr>
          <a:xfrm>
            <a:off x="1542206" y="4182584"/>
            <a:ext cx="10644251" cy="2675416"/>
            <a:chOff x="1542206" y="4182584"/>
            <a:chExt cx="10644251" cy="2675416"/>
          </a:xfrm>
        </p:grpSpPr>
        <p:pic>
          <p:nvPicPr>
            <p:cNvPr id="2050" name="Picture 2" descr="Line Of Grass transparent PNG - StickPNG">
              <a:extLst>
                <a:ext uri="{FF2B5EF4-FFF2-40B4-BE49-F238E27FC236}">
                  <a16:creationId xmlns:a16="http://schemas.microsoft.com/office/drawing/2014/main" id="{3467A608-8C45-4836-6A63-1B2EF0280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288" y="4182584"/>
              <a:ext cx="10622085" cy="17123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il PNG transparent image download, size: 1000x664px">
              <a:extLst>
                <a:ext uri="{FF2B5EF4-FFF2-40B4-BE49-F238E27FC236}">
                  <a16:creationId xmlns:a16="http://schemas.microsoft.com/office/drawing/2014/main" id="{096B5C08-4FBE-2778-2B84-5D57730CC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926" b="57489"/>
            <a:stretch/>
          </p:blipFill>
          <p:spPr bwMode="auto">
            <a:xfrm>
              <a:off x="1542206" y="5619325"/>
              <a:ext cx="10644251" cy="1238675"/>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Freeform: Shape 22">
            <a:extLst>
              <a:ext uri="{FF2B5EF4-FFF2-40B4-BE49-F238E27FC236}">
                <a16:creationId xmlns:a16="http://schemas.microsoft.com/office/drawing/2014/main" id="{B541BD84-284C-8531-041A-C303442972B5}"/>
              </a:ext>
            </a:extLst>
          </p:cNvPr>
          <p:cNvSpPr/>
          <p:nvPr/>
        </p:nvSpPr>
        <p:spPr>
          <a:xfrm>
            <a:off x="5907782" y="5837796"/>
            <a:ext cx="3957580" cy="959370"/>
          </a:xfrm>
          <a:custGeom>
            <a:avLst/>
            <a:gdLst>
              <a:gd name="connsiteX0" fmla="*/ 614597 w 5036695"/>
              <a:gd name="connsiteY0" fmla="*/ 254833 h 1109272"/>
              <a:gd name="connsiteX1" fmla="*/ 1109272 w 5036695"/>
              <a:gd name="connsiteY1" fmla="*/ 44970 h 1109272"/>
              <a:gd name="connsiteX2" fmla="*/ 2023672 w 5036695"/>
              <a:gd name="connsiteY2" fmla="*/ 0 h 1109272"/>
              <a:gd name="connsiteX3" fmla="*/ 3207895 w 5036695"/>
              <a:gd name="connsiteY3" fmla="*/ 29980 h 1109272"/>
              <a:gd name="connsiteX4" fmla="*/ 4122295 w 5036695"/>
              <a:gd name="connsiteY4" fmla="*/ 314793 h 1109272"/>
              <a:gd name="connsiteX5" fmla="*/ 4586990 w 5036695"/>
              <a:gd name="connsiteY5" fmla="*/ 569626 h 1109272"/>
              <a:gd name="connsiteX6" fmla="*/ 4901784 w 5036695"/>
              <a:gd name="connsiteY6" fmla="*/ 914400 h 1109272"/>
              <a:gd name="connsiteX7" fmla="*/ 5036695 w 5036695"/>
              <a:gd name="connsiteY7" fmla="*/ 1094282 h 1109272"/>
              <a:gd name="connsiteX8" fmla="*/ 824459 w 5036695"/>
              <a:gd name="connsiteY8" fmla="*/ 1109272 h 1109272"/>
              <a:gd name="connsiteX9" fmla="*/ 134912 w 5036695"/>
              <a:gd name="connsiteY9" fmla="*/ 1079292 h 1109272"/>
              <a:gd name="connsiteX10" fmla="*/ 0 w 5036695"/>
              <a:gd name="connsiteY10" fmla="*/ 179882 h 1109272"/>
              <a:gd name="connsiteX0" fmla="*/ 483742 w 4905840"/>
              <a:gd name="connsiteY0" fmla="*/ 254833 h 1109272"/>
              <a:gd name="connsiteX1" fmla="*/ 978417 w 4905840"/>
              <a:gd name="connsiteY1" fmla="*/ 44970 h 1109272"/>
              <a:gd name="connsiteX2" fmla="*/ 1892817 w 4905840"/>
              <a:gd name="connsiteY2" fmla="*/ 0 h 1109272"/>
              <a:gd name="connsiteX3" fmla="*/ 3077040 w 4905840"/>
              <a:gd name="connsiteY3" fmla="*/ 29980 h 1109272"/>
              <a:gd name="connsiteX4" fmla="*/ 3991440 w 4905840"/>
              <a:gd name="connsiteY4" fmla="*/ 314793 h 1109272"/>
              <a:gd name="connsiteX5" fmla="*/ 4456135 w 4905840"/>
              <a:gd name="connsiteY5" fmla="*/ 569626 h 1109272"/>
              <a:gd name="connsiteX6" fmla="*/ 4770929 w 4905840"/>
              <a:gd name="connsiteY6" fmla="*/ 914400 h 1109272"/>
              <a:gd name="connsiteX7" fmla="*/ 4905840 w 4905840"/>
              <a:gd name="connsiteY7" fmla="*/ 1094282 h 1109272"/>
              <a:gd name="connsiteX8" fmla="*/ 693604 w 4905840"/>
              <a:gd name="connsiteY8" fmla="*/ 1109272 h 1109272"/>
              <a:gd name="connsiteX9" fmla="*/ 4057 w 4905840"/>
              <a:gd name="connsiteY9" fmla="*/ 1079292 h 1109272"/>
              <a:gd name="connsiteX10" fmla="*/ 258890 w 4905840"/>
              <a:gd name="connsiteY10" fmla="*/ 479685 h 1109272"/>
              <a:gd name="connsiteX0" fmla="*/ 224852 w 4646950"/>
              <a:gd name="connsiteY0" fmla="*/ 254833 h 1109272"/>
              <a:gd name="connsiteX1" fmla="*/ 719527 w 4646950"/>
              <a:gd name="connsiteY1" fmla="*/ 44970 h 1109272"/>
              <a:gd name="connsiteX2" fmla="*/ 1633927 w 4646950"/>
              <a:gd name="connsiteY2" fmla="*/ 0 h 1109272"/>
              <a:gd name="connsiteX3" fmla="*/ 2818150 w 4646950"/>
              <a:gd name="connsiteY3" fmla="*/ 29980 h 1109272"/>
              <a:gd name="connsiteX4" fmla="*/ 3732550 w 4646950"/>
              <a:gd name="connsiteY4" fmla="*/ 314793 h 1109272"/>
              <a:gd name="connsiteX5" fmla="*/ 4197245 w 4646950"/>
              <a:gd name="connsiteY5" fmla="*/ 569626 h 1109272"/>
              <a:gd name="connsiteX6" fmla="*/ 4512039 w 4646950"/>
              <a:gd name="connsiteY6" fmla="*/ 914400 h 1109272"/>
              <a:gd name="connsiteX7" fmla="*/ 4646950 w 4646950"/>
              <a:gd name="connsiteY7" fmla="*/ 1094282 h 1109272"/>
              <a:gd name="connsiteX8" fmla="*/ 434714 w 4646950"/>
              <a:gd name="connsiteY8" fmla="*/ 1109272 h 1109272"/>
              <a:gd name="connsiteX9" fmla="*/ 104931 w 4646950"/>
              <a:gd name="connsiteY9" fmla="*/ 929390 h 1109272"/>
              <a:gd name="connsiteX10" fmla="*/ 0 w 4646950"/>
              <a:gd name="connsiteY10" fmla="*/ 479685 h 1109272"/>
              <a:gd name="connsiteX0" fmla="*/ 224852 w 4646950"/>
              <a:gd name="connsiteY0" fmla="*/ 254833 h 1094282"/>
              <a:gd name="connsiteX1" fmla="*/ 719527 w 4646950"/>
              <a:gd name="connsiteY1" fmla="*/ 44970 h 1094282"/>
              <a:gd name="connsiteX2" fmla="*/ 1633927 w 4646950"/>
              <a:gd name="connsiteY2" fmla="*/ 0 h 1094282"/>
              <a:gd name="connsiteX3" fmla="*/ 2818150 w 4646950"/>
              <a:gd name="connsiteY3" fmla="*/ 29980 h 1094282"/>
              <a:gd name="connsiteX4" fmla="*/ 3732550 w 4646950"/>
              <a:gd name="connsiteY4" fmla="*/ 314793 h 1094282"/>
              <a:gd name="connsiteX5" fmla="*/ 4197245 w 4646950"/>
              <a:gd name="connsiteY5" fmla="*/ 569626 h 1094282"/>
              <a:gd name="connsiteX6" fmla="*/ 4512039 w 4646950"/>
              <a:gd name="connsiteY6" fmla="*/ 914400 h 1094282"/>
              <a:gd name="connsiteX7" fmla="*/ 4646950 w 4646950"/>
              <a:gd name="connsiteY7" fmla="*/ 1094282 h 1094282"/>
              <a:gd name="connsiteX8" fmla="*/ 809468 w 4646950"/>
              <a:gd name="connsiteY8" fmla="*/ 959370 h 1094282"/>
              <a:gd name="connsiteX9" fmla="*/ 104931 w 4646950"/>
              <a:gd name="connsiteY9" fmla="*/ 929390 h 1094282"/>
              <a:gd name="connsiteX10" fmla="*/ 0 w 4646950"/>
              <a:gd name="connsiteY10" fmla="*/ 479685 h 1094282"/>
              <a:gd name="connsiteX0" fmla="*/ 224852 w 4512039"/>
              <a:gd name="connsiteY0" fmla="*/ 254833 h 959370"/>
              <a:gd name="connsiteX1" fmla="*/ 719527 w 4512039"/>
              <a:gd name="connsiteY1" fmla="*/ 44970 h 959370"/>
              <a:gd name="connsiteX2" fmla="*/ 1633927 w 4512039"/>
              <a:gd name="connsiteY2" fmla="*/ 0 h 959370"/>
              <a:gd name="connsiteX3" fmla="*/ 2818150 w 4512039"/>
              <a:gd name="connsiteY3" fmla="*/ 29980 h 959370"/>
              <a:gd name="connsiteX4" fmla="*/ 3732550 w 4512039"/>
              <a:gd name="connsiteY4" fmla="*/ 314793 h 959370"/>
              <a:gd name="connsiteX5" fmla="*/ 4197245 w 4512039"/>
              <a:gd name="connsiteY5" fmla="*/ 569626 h 959370"/>
              <a:gd name="connsiteX6" fmla="*/ 4512039 w 4512039"/>
              <a:gd name="connsiteY6" fmla="*/ 914400 h 959370"/>
              <a:gd name="connsiteX7" fmla="*/ 4062333 w 4512039"/>
              <a:gd name="connsiteY7" fmla="*/ 929390 h 959370"/>
              <a:gd name="connsiteX8" fmla="*/ 809468 w 4512039"/>
              <a:gd name="connsiteY8" fmla="*/ 959370 h 959370"/>
              <a:gd name="connsiteX9" fmla="*/ 104931 w 4512039"/>
              <a:gd name="connsiteY9" fmla="*/ 929390 h 959370"/>
              <a:gd name="connsiteX10" fmla="*/ 0 w 4512039"/>
              <a:gd name="connsiteY10" fmla="*/ 479685 h 959370"/>
              <a:gd name="connsiteX0" fmla="*/ 224852 w 4197245"/>
              <a:gd name="connsiteY0" fmla="*/ 254833 h 959370"/>
              <a:gd name="connsiteX1" fmla="*/ 719527 w 4197245"/>
              <a:gd name="connsiteY1" fmla="*/ 44970 h 959370"/>
              <a:gd name="connsiteX2" fmla="*/ 1633927 w 4197245"/>
              <a:gd name="connsiteY2" fmla="*/ 0 h 959370"/>
              <a:gd name="connsiteX3" fmla="*/ 2818150 w 4197245"/>
              <a:gd name="connsiteY3" fmla="*/ 29980 h 959370"/>
              <a:gd name="connsiteX4" fmla="*/ 3732550 w 4197245"/>
              <a:gd name="connsiteY4" fmla="*/ 314793 h 959370"/>
              <a:gd name="connsiteX5" fmla="*/ 4197245 w 4197245"/>
              <a:gd name="connsiteY5" fmla="*/ 569626 h 959370"/>
              <a:gd name="connsiteX6" fmla="*/ 4002373 w 4197245"/>
              <a:gd name="connsiteY6" fmla="*/ 719528 h 959370"/>
              <a:gd name="connsiteX7" fmla="*/ 4062333 w 4197245"/>
              <a:gd name="connsiteY7" fmla="*/ 929390 h 959370"/>
              <a:gd name="connsiteX8" fmla="*/ 809468 w 4197245"/>
              <a:gd name="connsiteY8" fmla="*/ 959370 h 959370"/>
              <a:gd name="connsiteX9" fmla="*/ 104931 w 4197245"/>
              <a:gd name="connsiteY9" fmla="*/ 929390 h 959370"/>
              <a:gd name="connsiteX10" fmla="*/ 0 w 4197245"/>
              <a:gd name="connsiteY10" fmla="*/ 479685 h 959370"/>
              <a:gd name="connsiteX0" fmla="*/ 224852 w 4062333"/>
              <a:gd name="connsiteY0" fmla="*/ 254833 h 959370"/>
              <a:gd name="connsiteX1" fmla="*/ 719527 w 4062333"/>
              <a:gd name="connsiteY1" fmla="*/ 44970 h 959370"/>
              <a:gd name="connsiteX2" fmla="*/ 1633927 w 4062333"/>
              <a:gd name="connsiteY2" fmla="*/ 0 h 959370"/>
              <a:gd name="connsiteX3" fmla="*/ 2818150 w 4062333"/>
              <a:gd name="connsiteY3" fmla="*/ 29980 h 959370"/>
              <a:gd name="connsiteX4" fmla="*/ 3732550 w 4062333"/>
              <a:gd name="connsiteY4" fmla="*/ 314793 h 959370"/>
              <a:gd name="connsiteX5" fmla="*/ 4047343 w 4062333"/>
              <a:gd name="connsiteY5" fmla="*/ 494675 h 959370"/>
              <a:gd name="connsiteX6" fmla="*/ 4002373 w 4062333"/>
              <a:gd name="connsiteY6" fmla="*/ 719528 h 959370"/>
              <a:gd name="connsiteX7" fmla="*/ 4062333 w 4062333"/>
              <a:gd name="connsiteY7" fmla="*/ 929390 h 959370"/>
              <a:gd name="connsiteX8" fmla="*/ 809468 w 4062333"/>
              <a:gd name="connsiteY8" fmla="*/ 959370 h 959370"/>
              <a:gd name="connsiteX9" fmla="*/ 104931 w 4062333"/>
              <a:gd name="connsiteY9" fmla="*/ 929390 h 959370"/>
              <a:gd name="connsiteX10" fmla="*/ 0 w 4062333"/>
              <a:gd name="connsiteY10" fmla="*/ 479685 h 959370"/>
              <a:gd name="connsiteX0" fmla="*/ 224852 w 4047343"/>
              <a:gd name="connsiteY0" fmla="*/ 254833 h 959370"/>
              <a:gd name="connsiteX1" fmla="*/ 719527 w 4047343"/>
              <a:gd name="connsiteY1" fmla="*/ 44970 h 959370"/>
              <a:gd name="connsiteX2" fmla="*/ 1633927 w 4047343"/>
              <a:gd name="connsiteY2" fmla="*/ 0 h 959370"/>
              <a:gd name="connsiteX3" fmla="*/ 2818150 w 4047343"/>
              <a:gd name="connsiteY3" fmla="*/ 29980 h 959370"/>
              <a:gd name="connsiteX4" fmla="*/ 3732550 w 4047343"/>
              <a:gd name="connsiteY4" fmla="*/ 314793 h 959370"/>
              <a:gd name="connsiteX5" fmla="*/ 4047343 w 4047343"/>
              <a:gd name="connsiteY5" fmla="*/ 494675 h 959370"/>
              <a:gd name="connsiteX6" fmla="*/ 4002373 w 4047343"/>
              <a:gd name="connsiteY6" fmla="*/ 719528 h 959370"/>
              <a:gd name="connsiteX7" fmla="*/ 3642608 w 4047343"/>
              <a:gd name="connsiteY7" fmla="*/ 869430 h 959370"/>
              <a:gd name="connsiteX8" fmla="*/ 809468 w 4047343"/>
              <a:gd name="connsiteY8" fmla="*/ 959370 h 959370"/>
              <a:gd name="connsiteX9" fmla="*/ 104931 w 4047343"/>
              <a:gd name="connsiteY9" fmla="*/ 929390 h 959370"/>
              <a:gd name="connsiteX10" fmla="*/ 0 w 4047343"/>
              <a:gd name="connsiteY10" fmla="*/ 479685 h 959370"/>
              <a:gd name="connsiteX0" fmla="*/ 224852 w 4047343"/>
              <a:gd name="connsiteY0" fmla="*/ 254833 h 959370"/>
              <a:gd name="connsiteX1" fmla="*/ 719527 w 4047343"/>
              <a:gd name="connsiteY1" fmla="*/ 44970 h 959370"/>
              <a:gd name="connsiteX2" fmla="*/ 1633927 w 4047343"/>
              <a:gd name="connsiteY2" fmla="*/ 0 h 959370"/>
              <a:gd name="connsiteX3" fmla="*/ 2818150 w 4047343"/>
              <a:gd name="connsiteY3" fmla="*/ 29980 h 959370"/>
              <a:gd name="connsiteX4" fmla="*/ 3732550 w 4047343"/>
              <a:gd name="connsiteY4" fmla="*/ 314793 h 959370"/>
              <a:gd name="connsiteX5" fmla="*/ 4047343 w 4047343"/>
              <a:gd name="connsiteY5" fmla="*/ 494675 h 959370"/>
              <a:gd name="connsiteX6" fmla="*/ 4002373 w 4047343"/>
              <a:gd name="connsiteY6" fmla="*/ 719528 h 959370"/>
              <a:gd name="connsiteX7" fmla="*/ 3642608 w 4047343"/>
              <a:gd name="connsiteY7" fmla="*/ 869430 h 959370"/>
              <a:gd name="connsiteX8" fmla="*/ 809468 w 4047343"/>
              <a:gd name="connsiteY8" fmla="*/ 959370 h 959370"/>
              <a:gd name="connsiteX9" fmla="*/ 134911 w 4047343"/>
              <a:gd name="connsiteY9" fmla="*/ 899410 h 959370"/>
              <a:gd name="connsiteX10" fmla="*/ 0 w 4047343"/>
              <a:gd name="connsiteY10" fmla="*/ 479685 h 959370"/>
              <a:gd name="connsiteX0" fmla="*/ 242093 w 4064584"/>
              <a:gd name="connsiteY0" fmla="*/ 254833 h 959370"/>
              <a:gd name="connsiteX1" fmla="*/ 736768 w 4064584"/>
              <a:gd name="connsiteY1" fmla="*/ 44970 h 959370"/>
              <a:gd name="connsiteX2" fmla="*/ 1651168 w 4064584"/>
              <a:gd name="connsiteY2" fmla="*/ 0 h 959370"/>
              <a:gd name="connsiteX3" fmla="*/ 2835391 w 4064584"/>
              <a:gd name="connsiteY3" fmla="*/ 29980 h 959370"/>
              <a:gd name="connsiteX4" fmla="*/ 3749791 w 4064584"/>
              <a:gd name="connsiteY4" fmla="*/ 314793 h 959370"/>
              <a:gd name="connsiteX5" fmla="*/ 4064584 w 4064584"/>
              <a:gd name="connsiteY5" fmla="*/ 494675 h 959370"/>
              <a:gd name="connsiteX6" fmla="*/ 4019614 w 4064584"/>
              <a:gd name="connsiteY6" fmla="*/ 719528 h 959370"/>
              <a:gd name="connsiteX7" fmla="*/ 3659849 w 4064584"/>
              <a:gd name="connsiteY7" fmla="*/ 869430 h 959370"/>
              <a:gd name="connsiteX8" fmla="*/ 826709 w 4064584"/>
              <a:gd name="connsiteY8" fmla="*/ 959370 h 959370"/>
              <a:gd name="connsiteX9" fmla="*/ 152152 w 4064584"/>
              <a:gd name="connsiteY9" fmla="*/ 899410 h 959370"/>
              <a:gd name="connsiteX10" fmla="*/ 6634 w 4064584"/>
              <a:gd name="connsiteY10" fmla="*/ 699191 h 959370"/>
              <a:gd name="connsiteX11" fmla="*/ 17241 w 4064584"/>
              <a:gd name="connsiteY11" fmla="*/ 479685 h 959370"/>
              <a:gd name="connsiteX0" fmla="*/ 242093 w 4064584"/>
              <a:gd name="connsiteY0" fmla="*/ 254833 h 959370"/>
              <a:gd name="connsiteX1" fmla="*/ 736768 w 4064584"/>
              <a:gd name="connsiteY1" fmla="*/ 44970 h 959370"/>
              <a:gd name="connsiteX2" fmla="*/ 1651168 w 4064584"/>
              <a:gd name="connsiteY2" fmla="*/ 0 h 959370"/>
              <a:gd name="connsiteX3" fmla="*/ 2835391 w 4064584"/>
              <a:gd name="connsiteY3" fmla="*/ 29980 h 959370"/>
              <a:gd name="connsiteX4" fmla="*/ 3749791 w 4064584"/>
              <a:gd name="connsiteY4" fmla="*/ 314793 h 959370"/>
              <a:gd name="connsiteX5" fmla="*/ 4064584 w 4064584"/>
              <a:gd name="connsiteY5" fmla="*/ 494675 h 959370"/>
              <a:gd name="connsiteX6" fmla="*/ 4019614 w 4064584"/>
              <a:gd name="connsiteY6" fmla="*/ 719528 h 959370"/>
              <a:gd name="connsiteX7" fmla="*/ 3650122 w 4064584"/>
              <a:gd name="connsiteY7" fmla="*/ 869430 h 959370"/>
              <a:gd name="connsiteX8" fmla="*/ 826709 w 4064584"/>
              <a:gd name="connsiteY8" fmla="*/ 959370 h 959370"/>
              <a:gd name="connsiteX9" fmla="*/ 152152 w 4064584"/>
              <a:gd name="connsiteY9" fmla="*/ 899410 h 959370"/>
              <a:gd name="connsiteX10" fmla="*/ 6634 w 4064584"/>
              <a:gd name="connsiteY10" fmla="*/ 699191 h 959370"/>
              <a:gd name="connsiteX11" fmla="*/ 17241 w 4064584"/>
              <a:gd name="connsiteY11" fmla="*/ 479685 h 959370"/>
              <a:gd name="connsiteX0" fmla="*/ 242093 w 4035401"/>
              <a:gd name="connsiteY0" fmla="*/ 254833 h 959370"/>
              <a:gd name="connsiteX1" fmla="*/ 736768 w 4035401"/>
              <a:gd name="connsiteY1" fmla="*/ 44970 h 959370"/>
              <a:gd name="connsiteX2" fmla="*/ 1651168 w 4035401"/>
              <a:gd name="connsiteY2" fmla="*/ 0 h 959370"/>
              <a:gd name="connsiteX3" fmla="*/ 2835391 w 4035401"/>
              <a:gd name="connsiteY3" fmla="*/ 29980 h 959370"/>
              <a:gd name="connsiteX4" fmla="*/ 3749791 w 4035401"/>
              <a:gd name="connsiteY4" fmla="*/ 314793 h 959370"/>
              <a:gd name="connsiteX5" fmla="*/ 4035401 w 4035401"/>
              <a:gd name="connsiteY5" fmla="*/ 494675 h 959370"/>
              <a:gd name="connsiteX6" fmla="*/ 4019614 w 4035401"/>
              <a:gd name="connsiteY6" fmla="*/ 719528 h 959370"/>
              <a:gd name="connsiteX7" fmla="*/ 3650122 w 4035401"/>
              <a:gd name="connsiteY7" fmla="*/ 869430 h 959370"/>
              <a:gd name="connsiteX8" fmla="*/ 826709 w 4035401"/>
              <a:gd name="connsiteY8" fmla="*/ 959370 h 959370"/>
              <a:gd name="connsiteX9" fmla="*/ 152152 w 4035401"/>
              <a:gd name="connsiteY9" fmla="*/ 899410 h 959370"/>
              <a:gd name="connsiteX10" fmla="*/ 6634 w 4035401"/>
              <a:gd name="connsiteY10" fmla="*/ 699191 h 959370"/>
              <a:gd name="connsiteX11" fmla="*/ 17241 w 4035401"/>
              <a:gd name="connsiteY11" fmla="*/ 479685 h 959370"/>
              <a:gd name="connsiteX0" fmla="*/ 242093 w 4019614"/>
              <a:gd name="connsiteY0" fmla="*/ 254833 h 959370"/>
              <a:gd name="connsiteX1" fmla="*/ 736768 w 4019614"/>
              <a:gd name="connsiteY1" fmla="*/ 44970 h 959370"/>
              <a:gd name="connsiteX2" fmla="*/ 1651168 w 4019614"/>
              <a:gd name="connsiteY2" fmla="*/ 0 h 959370"/>
              <a:gd name="connsiteX3" fmla="*/ 2835391 w 4019614"/>
              <a:gd name="connsiteY3" fmla="*/ 29980 h 959370"/>
              <a:gd name="connsiteX4" fmla="*/ 3749791 w 4019614"/>
              <a:gd name="connsiteY4" fmla="*/ 314793 h 959370"/>
              <a:gd name="connsiteX5" fmla="*/ 3996490 w 4019614"/>
              <a:gd name="connsiteY5" fmla="*/ 494675 h 959370"/>
              <a:gd name="connsiteX6" fmla="*/ 4019614 w 4019614"/>
              <a:gd name="connsiteY6" fmla="*/ 719528 h 959370"/>
              <a:gd name="connsiteX7" fmla="*/ 3650122 w 4019614"/>
              <a:gd name="connsiteY7" fmla="*/ 869430 h 959370"/>
              <a:gd name="connsiteX8" fmla="*/ 826709 w 4019614"/>
              <a:gd name="connsiteY8" fmla="*/ 959370 h 959370"/>
              <a:gd name="connsiteX9" fmla="*/ 152152 w 4019614"/>
              <a:gd name="connsiteY9" fmla="*/ 899410 h 959370"/>
              <a:gd name="connsiteX10" fmla="*/ 6634 w 4019614"/>
              <a:gd name="connsiteY10" fmla="*/ 699191 h 959370"/>
              <a:gd name="connsiteX11" fmla="*/ 17241 w 4019614"/>
              <a:gd name="connsiteY11" fmla="*/ 479685 h 959370"/>
              <a:gd name="connsiteX0" fmla="*/ 242093 w 3996490"/>
              <a:gd name="connsiteY0" fmla="*/ 254833 h 959370"/>
              <a:gd name="connsiteX1" fmla="*/ 736768 w 3996490"/>
              <a:gd name="connsiteY1" fmla="*/ 44970 h 959370"/>
              <a:gd name="connsiteX2" fmla="*/ 1651168 w 3996490"/>
              <a:gd name="connsiteY2" fmla="*/ 0 h 959370"/>
              <a:gd name="connsiteX3" fmla="*/ 2835391 w 3996490"/>
              <a:gd name="connsiteY3" fmla="*/ 29980 h 959370"/>
              <a:gd name="connsiteX4" fmla="*/ 3749791 w 3996490"/>
              <a:gd name="connsiteY4" fmla="*/ 314793 h 959370"/>
              <a:gd name="connsiteX5" fmla="*/ 3996490 w 3996490"/>
              <a:gd name="connsiteY5" fmla="*/ 494675 h 959370"/>
              <a:gd name="connsiteX6" fmla="*/ 3932065 w 3996490"/>
              <a:gd name="connsiteY6" fmla="*/ 709800 h 959370"/>
              <a:gd name="connsiteX7" fmla="*/ 3650122 w 3996490"/>
              <a:gd name="connsiteY7" fmla="*/ 869430 h 959370"/>
              <a:gd name="connsiteX8" fmla="*/ 826709 w 3996490"/>
              <a:gd name="connsiteY8" fmla="*/ 959370 h 959370"/>
              <a:gd name="connsiteX9" fmla="*/ 152152 w 3996490"/>
              <a:gd name="connsiteY9" fmla="*/ 899410 h 959370"/>
              <a:gd name="connsiteX10" fmla="*/ 6634 w 3996490"/>
              <a:gd name="connsiteY10" fmla="*/ 699191 h 959370"/>
              <a:gd name="connsiteX11" fmla="*/ 17241 w 3996490"/>
              <a:gd name="connsiteY11" fmla="*/ 479685 h 959370"/>
              <a:gd name="connsiteX0" fmla="*/ 242093 w 3957580"/>
              <a:gd name="connsiteY0" fmla="*/ 254833 h 959370"/>
              <a:gd name="connsiteX1" fmla="*/ 736768 w 3957580"/>
              <a:gd name="connsiteY1" fmla="*/ 44970 h 959370"/>
              <a:gd name="connsiteX2" fmla="*/ 1651168 w 3957580"/>
              <a:gd name="connsiteY2" fmla="*/ 0 h 959370"/>
              <a:gd name="connsiteX3" fmla="*/ 2835391 w 3957580"/>
              <a:gd name="connsiteY3" fmla="*/ 29980 h 959370"/>
              <a:gd name="connsiteX4" fmla="*/ 3749791 w 3957580"/>
              <a:gd name="connsiteY4" fmla="*/ 314793 h 959370"/>
              <a:gd name="connsiteX5" fmla="*/ 3957580 w 3957580"/>
              <a:gd name="connsiteY5" fmla="*/ 494675 h 959370"/>
              <a:gd name="connsiteX6" fmla="*/ 3932065 w 3957580"/>
              <a:gd name="connsiteY6" fmla="*/ 709800 h 959370"/>
              <a:gd name="connsiteX7" fmla="*/ 3650122 w 3957580"/>
              <a:gd name="connsiteY7" fmla="*/ 869430 h 959370"/>
              <a:gd name="connsiteX8" fmla="*/ 826709 w 3957580"/>
              <a:gd name="connsiteY8" fmla="*/ 959370 h 959370"/>
              <a:gd name="connsiteX9" fmla="*/ 152152 w 3957580"/>
              <a:gd name="connsiteY9" fmla="*/ 899410 h 959370"/>
              <a:gd name="connsiteX10" fmla="*/ 6634 w 3957580"/>
              <a:gd name="connsiteY10" fmla="*/ 699191 h 959370"/>
              <a:gd name="connsiteX11" fmla="*/ 17241 w 3957580"/>
              <a:gd name="connsiteY11" fmla="*/ 479685 h 95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7580" h="959370">
                <a:moveTo>
                  <a:pt x="242093" y="254833"/>
                </a:moveTo>
                <a:lnTo>
                  <a:pt x="736768" y="44970"/>
                </a:lnTo>
                <a:lnTo>
                  <a:pt x="1651168" y="0"/>
                </a:lnTo>
                <a:lnTo>
                  <a:pt x="2835391" y="29980"/>
                </a:lnTo>
                <a:lnTo>
                  <a:pt x="3749791" y="314793"/>
                </a:lnTo>
                <a:lnTo>
                  <a:pt x="3957580" y="494675"/>
                </a:lnTo>
                <a:lnTo>
                  <a:pt x="3932065" y="709800"/>
                </a:lnTo>
                <a:lnTo>
                  <a:pt x="3650122" y="869430"/>
                </a:lnTo>
                <a:lnTo>
                  <a:pt x="826709" y="959370"/>
                </a:lnTo>
                <a:lnTo>
                  <a:pt x="152152" y="899410"/>
                </a:lnTo>
                <a:cubicBezTo>
                  <a:pt x="26822" y="856047"/>
                  <a:pt x="29119" y="769145"/>
                  <a:pt x="6634" y="699191"/>
                </a:cubicBezTo>
                <a:cubicBezTo>
                  <a:pt x="-15851" y="629237"/>
                  <a:pt x="26822" y="516269"/>
                  <a:pt x="17241" y="479685"/>
                </a:cubicBezTo>
              </a:path>
            </a:pathLst>
          </a:custGeom>
          <a:solidFill>
            <a:srgbClr val="FF0000">
              <a:alpha val="30196"/>
            </a:srgbClr>
          </a:solidFill>
          <a:ln cap="rnd">
            <a:noFill/>
            <a:round/>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8A61764-3432-074A-1D7D-99ECB522812D}"/>
              </a:ext>
            </a:extLst>
          </p:cNvPr>
          <p:cNvGrpSpPr/>
          <p:nvPr/>
        </p:nvGrpSpPr>
        <p:grpSpPr>
          <a:xfrm>
            <a:off x="9435152" y="46134"/>
            <a:ext cx="2678470" cy="6852619"/>
            <a:chOff x="9435152" y="46134"/>
            <a:chExt cx="2678470" cy="6852619"/>
          </a:xfrm>
        </p:grpSpPr>
        <p:sp>
          <p:nvSpPr>
            <p:cNvPr id="22" name="Freeform: Shape 21">
              <a:extLst>
                <a:ext uri="{FF2B5EF4-FFF2-40B4-BE49-F238E27FC236}">
                  <a16:creationId xmlns:a16="http://schemas.microsoft.com/office/drawing/2014/main" id="{CDB745AE-9F44-34C8-5A1E-E4D446A410A7}"/>
                </a:ext>
              </a:extLst>
            </p:cNvPr>
            <p:cNvSpPr/>
            <p:nvPr/>
          </p:nvSpPr>
          <p:spPr>
            <a:xfrm rot="7376240">
              <a:off x="6281759" y="3199527"/>
              <a:ext cx="6852619" cy="545833"/>
            </a:xfrm>
            <a:custGeom>
              <a:avLst/>
              <a:gdLst>
                <a:gd name="connsiteX0" fmla="*/ 0 w 9121750"/>
                <a:gd name="connsiteY0" fmla="*/ 864639 h 947933"/>
                <a:gd name="connsiteX1" fmla="*/ 415637 w 9121750"/>
                <a:gd name="connsiteY1" fmla="*/ 116 h 947933"/>
                <a:gd name="connsiteX2" fmla="*/ 931026 w 9121750"/>
                <a:gd name="connsiteY2" fmla="*/ 914516 h 947933"/>
                <a:gd name="connsiteX3" fmla="*/ 1346662 w 9121750"/>
                <a:gd name="connsiteY3" fmla="*/ 33367 h 947933"/>
                <a:gd name="connsiteX4" fmla="*/ 1845426 w 9121750"/>
                <a:gd name="connsiteY4" fmla="*/ 931141 h 947933"/>
                <a:gd name="connsiteX5" fmla="*/ 2294313 w 9121750"/>
                <a:gd name="connsiteY5" fmla="*/ 83243 h 947933"/>
                <a:gd name="connsiteX6" fmla="*/ 2743200 w 9121750"/>
                <a:gd name="connsiteY6" fmla="*/ 931141 h 947933"/>
                <a:gd name="connsiteX7" fmla="*/ 3158837 w 9121750"/>
                <a:gd name="connsiteY7" fmla="*/ 33367 h 947933"/>
                <a:gd name="connsiteX8" fmla="*/ 3657600 w 9121750"/>
                <a:gd name="connsiteY8" fmla="*/ 914516 h 947933"/>
                <a:gd name="connsiteX9" fmla="*/ 4123113 w 9121750"/>
                <a:gd name="connsiteY9" fmla="*/ 16741 h 947933"/>
                <a:gd name="connsiteX10" fmla="*/ 4588626 w 9121750"/>
                <a:gd name="connsiteY10" fmla="*/ 931141 h 947933"/>
                <a:gd name="connsiteX11" fmla="*/ 4937760 w 9121750"/>
                <a:gd name="connsiteY11" fmla="*/ 33367 h 947933"/>
                <a:gd name="connsiteX12" fmla="*/ 5469775 w 9121750"/>
                <a:gd name="connsiteY12" fmla="*/ 931141 h 947933"/>
                <a:gd name="connsiteX13" fmla="*/ 5902037 w 9121750"/>
                <a:gd name="connsiteY13" fmla="*/ 16741 h 947933"/>
                <a:gd name="connsiteX14" fmla="*/ 6350924 w 9121750"/>
                <a:gd name="connsiteY14" fmla="*/ 931141 h 947933"/>
                <a:gd name="connsiteX15" fmla="*/ 6833062 w 9121750"/>
                <a:gd name="connsiteY15" fmla="*/ 116 h 947933"/>
                <a:gd name="connsiteX16" fmla="*/ 7248698 w 9121750"/>
                <a:gd name="connsiteY16" fmla="*/ 897890 h 947933"/>
                <a:gd name="connsiteX17" fmla="*/ 7764088 w 9121750"/>
                <a:gd name="connsiteY17" fmla="*/ 99868 h 947933"/>
                <a:gd name="connsiteX18" fmla="*/ 8179724 w 9121750"/>
                <a:gd name="connsiteY18" fmla="*/ 947767 h 947933"/>
                <a:gd name="connsiteX19" fmla="*/ 8678488 w 9121750"/>
                <a:gd name="connsiteY19" fmla="*/ 16741 h 947933"/>
                <a:gd name="connsiteX20" fmla="*/ 9077498 w 9121750"/>
                <a:gd name="connsiteY20" fmla="*/ 831388 h 947933"/>
                <a:gd name="connsiteX21" fmla="*/ 9094124 w 9121750"/>
                <a:gd name="connsiteY21" fmla="*/ 831388 h 94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1750" h="947933">
                  <a:moveTo>
                    <a:pt x="0" y="864639"/>
                  </a:moveTo>
                  <a:cubicBezTo>
                    <a:pt x="130233" y="428221"/>
                    <a:pt x="260466" y="-8197"/>
                    <a:pt x="415637" y="116"/>
                  </a:cubicBezTo>
                  <a:cubicBezTo>
                    <a:pt x="570808" y="8429"/>
                    <a:pt x="775855" y="908974"/>
                    <a:pt x="931026" y="914516"/>
                  </a:cubicBezTo>
                  <a:cubicBezTo>
                    <a:pt x="1086197" y="920058"/>
                    <a:pt x="1194262" y="30596"/>
                    <a:pt x="1346662" y="33367"/>
                  </a:cubicBezTo>
                  <a:cubicBezTo>
                    <a:pt x="1499062" y="36138"/>
                    <a:pt x="1687484" y="922828"/>
                    <a:pt x="1845426" y="931141"/>
                  </a:cubicBezTo>
                  <a:cubicBezTo>
                    <a:pt x="2003368" y="939454"/>
                    <a:pt x="2144684" y="83243"/>
                    <a:pt x="2294313" y="83243"/>
                  </a:cubicBezTo>
                  <a:cubicBezTo>
                    <a:pt x="2443942" y="83243"/>
                    <a:pt x="2599113" y="939454"/>
                    <a:pt x="2743200" y="931141"/>
                  </a:cubicBezTo>
                  <a:cubicBezTo>
                    <a:pt x="2887287" y="922828"/>
                    <a:pt x="3006437" y="36138"/>
                    <a:pt x="3158837" y="33367"/>
                  </a:cubicBezTo>
                  <a:cubicBezTo>
                    <a:pt x="3311237" y="30596"/>
                    <a:pt x="3496887" y="917287"/>
                    <a:pt x="3657600" y="914516"/>
                  </a:cubicBezTo>
                  <a:cubicBezTo>
                    <a:pt x="3818313" y="911745"/>
                    <a:pt x="3967942" y="13970"/>
                    <a:pt x="4123113" y="16741"/>
                  </a:cubicBezTo>
                  <a:cubicBezTo>
                    <a:pt x="4278284" y="19512"/>
                    <a:pt x="4452852" y="928370"/>
                    <a:pt x="4588626" y="931141"/>
                  </a:cubicBezTo>
                  <a:cubicBezTo>
                    <a:pt x="4724400" y="933912"/>
                    <a:pt x="4790902" y="33367"/>
                    <a:pt x="4937760" y="33367"/>
                  </a:cubicBezTo>
                  <a:cubicBezTo>
                    <a:pt x="5084618" y="33367"/>
                    <a:pt x="5309062" y="933912"/>
                    <a:pt x="5469775" y="931141"/>
                  </a:cubicBezTo>
                  <a:cubicBezTo>
                    <a:pt x="5630488" y="928370"/>
                    <a:pt x="5755179" y="16741"/>
                    <a:pt x="5902037" y="16741"/>
                  </a:cubicBezTo>
                  <a:cubicBezTo>
                    <a:pt x="6048895" y="16741"/>
                    <a:pt x="6195753" y="933912"/>
                    <a:pt x="6350924" y="931141"/>
                  </a:cubicBezTo>
                  <a:cubicBezTo>
                    <a:pt x="6506095" y="928370"/>
                    <a:pt x="6683433" y="5658"/>
                    <a:pt x="6833062" y="116"/>
                  </a:cubicBezTo>
                  <a:cubicBezTo>
                    <a:pt x="6982691" y="-5426"/>
                    <a:pt x="7093527" y="881265"/>
                    <a:pt x="7248698" y="897890"/>
                  </a:cubicBezTo>
                  <a:cubicBezTo>
                    <a:pt x="7403869" y="914515"/>
                    <a:pt x="7608917" y="91555"/>
                    <a:pt x="7764088" y="99868"/>
                  </a:cubicBezTo>
                  <a:cubicBezTo>
                    <a:pt x="7919259" y="108181"/>
                    <a:pt x="8027324" y="961622"/>
                    <a:pt x="8179724" y="947767"/>
                  </a:cubicBezTo>
                  <a:cubicBezTo>
                    <a:pt x="8332124" y="933912"/>
                    <a:pt x="8528859" y="36137"/>
                    <a:pt x="8678488" y="16741"/>
                  </a:cubicBezTo>
                  <a:cubicBezTo>
                    <a:pt x="8828117" y="-2655"/>
                    <a:pt x="9077498" y="831388"/>
                    <a:pt x="9077498" y="831388"/>
                  </a:cubicBezTo>
                  <a:cubicBezTo>
                    <a:pt x="9146771" y="967163"/>
                    <a:pt x="9120447" y="899275"/>
                    <a:pt x="9094124" y="831388"/>
                  </a:cubicBezTo>
                </a:path>
              </a:pathLst>
            </a:custGeom>
            <a:noFill/>
            <a:ln w="38100">
              <a:solidFill>
                <a:srgbClr val="FFC000"/>
              </a:solidFill>
              <a:tailEnd type="triangle"/>
            </a:ln>
            <a:effectLst>
              <a:glow rad="228600">
                <a:srgbClr val="FF66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1F9838-5589-D3BD-FCE0-EA0C0E4EE5A2}"/>
                </a:ext>
              </a:extLst>
            </p:cNvPr>
            <p:cNvSpPr txBox="1"/>
            <p:nvPr/>
          </p:nvSpPr>
          <p:spPr>
            <a:xfrm>
              <a:off x="10899251" y="1831196"/>
              <a:ext cx="1214371" cy="646331"/>
            </a:xfrm>
            <a:prstGeom prst="rect">
              <a:avLst/>
            </a:prstGeom>
            <a:noFill/>
          </p:spPr>
          <p:txBody>
            <a:bodyPr wrap="none" rtlCol="0">
              <a:spAutoFit/>
            </a:bodyPr>
            <a:lstStyle/>
            <a:p>
              <a:pPr algn="ctr"/>
              <a:r>
                <a:rPr lang="en-US" dirty="0">
                  <a:solidFill>
                    <a:schemeClr val="bg1"/>
                  </a:solidFill>
                </a:rPr>
                <a:t>Shortwave </a:t>
              </a:r>
            </a:p>
            <a:p>
              <a:pPr algn="ctr"/>
              <a:r>
                <a:rPr lang="en-US" dirty="0">
                  <a:solidFill>
                    <a:schemeClr val="bg1"/>
                  </a:solidFill>
                </a:rPr>
                <a:t>radiation</a:t>
              </a:r>
            </a:p>
          </p:txBody>
        </p:sp>
      </p:grpSp>
      <p:grpSp>
        <p:nvGrpSpPr>
          <p:cNvPr id="7" name="Group 6">
            <a:extLst>
              <a:ext uri="{FF2B5EF4-FFF2-40B4-BE49-F238E27FC236}">
                <a16:creationId xmlns:a16="http://schemas.microsoft.com/office/drawing/2014/main" id="{75C38BC9-4AA7-C508-8982-9B30F3F364FE}"/>
              </a:ext>
            </a:extLst>
          </p:cNvPr>
          <p:cNvGrpSpPr/>
          <p:nvPr/>
        </p:nvGrpSpPr>
        <p:grpSpPr>
          <a:xfrm>
            <a:off x="4592558" y="1918457"/>
            <a:ext cx="1458379" cy="4680171"/>
            <a:chOff x="4592558" y="1918457"/>
            <a:chExt cx="1458379" cy="4680171"/>
          </a:xfrm>
        </p:grpSpPr>
        <p:sp>
          <p:nvSpPr>
            <p:cNvPr id="24" name="Freeform: Shape 23">
              <a:extLst>
                <a:ext uri="{FF2B5EF4-FFF2-40B4-BE49-F238E27FC236}">
                  <a16:creationId xmlns:a16="http://schemas.microsoft.com/office/drawing/2014/main" id="{16A90D38-52AE-2DC6-01A3-DEE7B665212E}"/>
                </a:ext>
              </a:extLst>
            </p:cNvPr>
            <p:cNvSpPr/>
            <p:nvPr/>
          </p:nvSpPr>
          <p:spPr>
            <a:xfrm rot="3458282">
              <a:off x="3486776" y="4034468"/>
              <a:ext cx="4680171" cy="448150"/>
            </a:xfrm>
            <a:custGeom>
              <a:avLst/>
              <a:gdLst>
                <a:gd name="connsiteX0" fmla="*/ 0 w 6361889"/>
                <a:gd name="connsiteY0" fmla="*/ 904689 h 943601"/>
                <a:gd name="connsiteX1" fmla="*/ 914400 w 6361889"/>
                <a:gd name="connsiteY1" fmla="*/ 17 h 943601"/>
                <a:gd name="connsiteX2" fmla="*/ 1809345 w 6361889"/>
                <a:gd name="connsiteY2" fmla="*/ 924144 h 943601"/>
                <a:gd name="connsiteX3" fmla="*/ 2733472 w 6361889"/>
                <a:gd name="connsiteY3" fmla="*/ 19472 h 943601"/>
                <a:gd name="connsiteX4" fmla="*/ 3638145 w 6361889"/>
                <a:gd name="connsiteY4" fmla="*/ 943599 h 943601"/>
                <a:gd name="connsiteX5" fmla="*/ 4523362 w 6361889"/>
                <a:gd name="connsiteY5" fmla="*/ 9744 h 943601"/>
                <a:gd name="connsiteX6" fmla="*/ 5457217 w 6361889"/>
                <a:gd name="connsiteY6" fmla="*/ 904689 h 943601"/>
                <a:gd name="connsiteX7" fmla="*/ 6361889 w 6361889"/>
                <a:gd name="connsiteY7" fmla="*/ 29199 h 943601"/>
                <a:gd name="connsiteX8" fmla="*/ 6361889 w 6361889"/>
                <a:gd name="connsiteY8" fmla="*/ 29199 h 9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1889" h="943601">
                  <a:moveTo>
                    <a:pt x="0" y="904689"/>
                  </a:moveTo>
                  <a:cubicBezTo>
                    <a:pt x="306421" y="450732"/>
                    <a:pt x="612843" y="-3225"/>
                    <a:pt x="914400" y="17"/>
                  </a:cubicBezTo>
                  <a:cubicBezTo>
                    <a:pt x="1215957" y="3259"/>
                    <a:pt x="1506166" y="920902"/>
                    <a:pt x="1809345" y="924144"/>
                  </a:cubicBezTo>
                  <a:cubicBezTo>
                    <a:pt x="2112524" y="927387"/>
                    <a:pt x="2428672" y="16230"/>
                    <a:pt x="2733472" y="19472"/>
                  </a:cubicBezTo>
                  <a:cubicBezTo>
                    <a:pt x="3038272" y="22714"/>
                    <a:pt x="3339830" y="945220"/>
                    <a:pt x="3638145" y="943599"/>
                  </a:cubicBezTo>
                  <a:cubicBezTo>
                    <a:pt x="3936460" y="941978"/>
                    <a:pt x="4220183" y="16229"/>
                    <a:pt x="4523362" y="9744"/>
                  </a:cubicBezTo>
                  <a:cubicBezTo>
                    <a:pt x="4826541" y="3259"/>
                    <a:pt x="5150796" y="901447"/>
                    <a:pt x="5457217" y="904689"/>
                  </a:cubicBezTo>
                  <a:cubicBezTo>
                    <a:pt x="5763638" y="907931"/>
                    <a:pt x="6361889" y="29199"/>
                    <a:pt x="6361889" y="29199"/>
                  </a:cubicBezTo>
                  <a:lnTo>
                    <a:pt x="6361889" y="29199"/>
                  </a:lnTo>
                </a:path>
              </a:pathLst>
            </a:custGeom>
            <a:noFill/>
            <a:ln w="28575">
              <a:solidFill>
                <a:srgbClr val="FFFF00"/>
              </a:solidFill>
              <a:headEnd type="triangle" w="med" len="med"/>
              <a:tailEnd type="none" w="med" len="med"/>
            </a:ln>
            <a:effectLst>
              <a:glow rad="228600">
                <a:srgbClr val="FF99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70899F-6132-38E8-F7E6-3C0F5B036920}"/>
                </a:ext>
              </a:extLst>
            </p:cNvPr>
            <p:cNvSpPr txBox="1"/>
            <p:nvPr/>
          </p:nvSpPr>
          <p:spPr>
            <a:xfrm>
              <a:off x="4592558" y="3802294"/>
              <a:ext cx="1159869" cy="646331"/>
            </a:xfrm>
            <a:prstGeom prst="rect">
              <a:avLst/>
            </a:prstGeom>
            <a:noFill/>
          </p:spPr>
          <p:txBody>
            <a:bodyPr wrap="none" rtlCol="0">
              <a:spAutoFit/>
            </a:bodyPr>
            <a:lstStyle/>
            <a:p>
              <a:pPr algn="ctr"/>
              <a:r>
                <a:rPr lang="en-US" dirty="0">
                  <a:solidFill>
                    <a:schemeClr val="bg1"/>
                  </a:solidFill>
                </a:rPr>
                <a:t>Longwave </a:t>
              </a:r>
            </a:p>
            <a:p>
              <a:pPr algn="ctr"/>
              <a:r>
                <a:rPr lang="en-US" dirty="0">
                  <a:solidFill>
                    <a:schemeClr val="bg1"/>
                  </a:solidFill>
                </a:rPr>
                <a:t>radiation</a:t>
              </a:r>
            </a:p>
          </p:txBody>
        </p:sp>
      </p:grpSp>
      <p:pic>
        <p:nvPicPr>
          <p:cNvPr id="13" name="Picture 8" descr="Realistic Sun PNG Transparent Images Free Download | Vector Files | Pngtree">
            <a:extLst>
              <a:ext uri="{FF2B5EF4-FFF2-40B4-BE49-F238E27FC236}">
                <a16:creationId xmlns:a16="http://schemas.microsoft.com/office/drawing/2014/main" id="{1062127D-D045-3F9B-3B15-5F519ADFF5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8" t="40819" r="29376" b="-2320"/>
          <a:stretch/>
        </p:blipFill>
        <p:spPr bwMode="auto">
          <a:xfrm>
            <a:off x="9818103" y="0"/>
            <a:ext cx="2377631" cy="203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4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2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out)">
                                      <p:cBhvr>
                                        <p:cTn id="22" dur="4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1A4093A-12FD-40D6-D096-12A3BEF2EC69}"/>
              </a:ext>
            </a:extLst>
          </p:cNvPr>
          <p:cNvSpPr/>
          <p:nvPr/>
        </p:nvSpPr>
        <p:spPr>
          <a:xfrm>
            <a:off x="1227214" y="2041936"/>
            <a:ext cx="11284085" cy="4816064"/>
          </a:xfrm>
          <a:custGeom>
            <a:avLst/>
            <a:gdLst>
              <a:gd name="connsiteX0" fmla="*/ 94540 w 10772168"/>
              <a:gd name="connsiteY0" fmla="*/ 4767426 h 4816064"/>
              <a:gd name="connsiteX1" fmla="*/ 94540 w 10772168"/>
              <a:gd name="connsiteY1" fmla="*/ 2442515 h 4816064"/>
              <a:gd name="connsiteX2" fmla="*/ 1077033 w 10772168"/>
              <a:gd name="connsiteY2" fmla="*/ 1353017 h 4816064"/>
              <a:gd name="connsiteX3" fmla="*/ 2964199 w 10772168"/>
              <a:gd name="connsiteY3" fmla="*/ 438617 h 4816064"/>
              <a:gd name="connsiteX4" fmla="*/ 4783271 w 10772168"/>
              <a:gd name="connsiteY4" fmla="*/ 20328 h 4816064"/>
              <a:gd name="connsiteX5" fmla="*/ 7049816 w 10772168"/>
              <a:gd name="connsiteY5" fmla="*/ 146787 h 4816064"/>
              <a:gd name="connsiteX6" fmla="*/ 8927254 w 10772168"/>
              <a:gd name="connsiteY6" fmla="*/ 847179 h 4816064"/>
              <a:gd name="connsiteX7" fmla="*/ 10366948 w 10772168"/>
              <a:gd name="connsiteY7" fmla="*/ 1654575 h 4816064"/>
              <a:gd name="connsiteX8" fmla="*/ 10736599 w 10772168"/>
              <a:gd name="connsiteY8" fmla="*/ 2306328 h 4816064"/>
              <a:gd name="connsiteX9" fmla="*/ 10736599 w 10772168"/>
              <a:gd name="connsiteY9" fmla="*/ 4816064 h 48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2168" h="4816064">
                <a:moveTo>
                  <a:pt x="94540" y="4767426"/>
                </a:moveTo>
                <a:cubicBezTo>
                  <a:pt x="12665" y="3889504"/>
                  <a:pt x="-69209" y="3011583"/>
                  <a:pt x="94540" y="2442515"/>
                </a:cubicBezTo>
                <a:cubicBezTo>
                  <a:pt x="258289" y="1873447"/>
                  <a:pt x="598757" y="1687000"/>
                  <a:pt x="1077033" y="1353017"/>
                </a:cubicBezTo>
                <a:cubicBezTo>
                  <a:pt x="1555310" y="1019034"/>
                  <a:pt x="2346493" y="660732"/>
                  <a:pt x="2964199" y="438617"/>
                </a:cubicBezTo>
                <a:cubicBezTo>
                  <a:pt x="3581905" y="216502"/>
                  <a:pt x="4102335" y="68966"/>
                  <a:pt x="4783271" y="20328"/>
                </a:cubicBezTo>
                <a:cubicBezTo>
                  <a:pt x="5464207" y="-28310"/>
                  <a:pt x="6359152" y="8979"/>
                  <a:pt x="7049816" y="146787"/>
                </a:cubicBezTo>
                <a:cubicBezTo>
                  <a:pt x="7740480" y="284595"/>
                  <a:pt x="8374399" y="595881"/>
                  <a:pt x="8927254" y="847179"/>
                </a:cubicBezTo>
                <a:cubicBezTo>
                  <a:pt x="9480109" y="1098477"/>
                  <a:pt x="10065391" y="1411384"/>
                  <a:pt x="10366948" y="1654575"/>
                </a:cubicBezTo>
                <a:cubicBezTo>
                  <a:pt x="10668505" y="1897766"/>
                  <a:pt x="10674991" y="1779413"/>
                  <a:pt x="10736599" y="2306328"/>
                </a:cubicBezTo>
                <a:cubicBezTo>
                  <a:pt x="10798207" y="2833243"/>
                  <a:pt x="10767403" y="3824653"/>
                  <a:pt x="10736599" y="4816064"/>
                </a:cubicBezTo>
              </a:path>
            </a:pathLst>
          </a:custGeom>
          <a:solidFill>
            <a:schemeClr val="accent2">
              <a:lumMod val="60000"/>
              <a:lumOff val="40000"/>
              <a:alpha val="34902"/>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9338293-81A1-9E16-7AED-4DBCB8C8F0A3}"/>
              </a:ext>
            </a:extLst>
          </p:cNvPr>
          <p:cNvSpPr>
            <a:spLocks noGrp="1"/>
          </p:cNvSpPr>
          <p:nvPr>
            <p:ph type="title"/>
          </p:nvPr>
        </p:nvSpPr>
        <p:spPr>
          <a:xfrm>
            <a:off x="1554863" y="-280276"/>
            <a:ext cx="10694126" cy="1325563"/>
          </a:xfrm>
        </p:spPr>
        <p:txBody>
          <a:bodyPr>
            <a:noAutofit/>
          </a:bodyPr>
          <a:lstStyle/>
          <a:p>
            <a:pPr algn="ctr"/>
            <a:r>
              <a:rPr lang="en-US" sz="3200" dirty="0"/>
              <a:t>Greenhouse gases are essential to warming process!</a:t>
            </a:r>
          </a:p>
        </p:txBody>
      </p:sp>
      <p:sp>
        <p:nvSpPr>
          <p:cNvPr id="13" name="Content Placeholder 12">
            <a:extLst>
              <a:ext uri="{FF2B5EF4-FFF2-40B4-BE49-F238E27FC236}">
                <a16:creationId xmlns:a16="http://schemas.microsoft.com/office/drawing/2014/main" id="{BA693E7D-9D44-759C-B597-AAC84AC08269}"/>
              </a:ext>
            </a:extLst>
          </p:cNvPr>
          <p:cNvSpPr>
            <a:spLocks noGrp="1"/>
          </p:cNvSpPr>
          <p:nvPr>
            <p:ph idx="1"/>
          </p:nvPr>
        </p:nvSpPr>
        <p:spPr>
          <a:xfrm>
            <a:off x="1739018" y="730775"/>
            <a:ext cx="10216577" cy="4583801"/>
          </a:xfrm>
        </p:spPr>
        <p:txBody>
          <a:bodyPr>
            <a:normAutofit/>
          </a:bodyPr>
          <a:lstStyle/>
          <a:p>
            <a:r>
              <a:rPr lang="en-US" sz="2400" dirty="0"/>
              <a:t>Both natural </a:t>
            </a:r>
            <a:r>
              <a:rPr lang="en-US" sz="2400"/>
              <a:t>and human-produced greenhouse </a:t>
            </a:r>
            <a:r>
              <a:rPr lang="en-US" sz="2400" dirty="0"/>
              <a:t>gases absorb longwave radiation radiated by the Earth and hold heat close to the Earth’s surface</a:t>
            </a:r>
          </a:p>
          <a:p>
            <a:r>
              <a:rPr lang="en-US" sz="2400" dirty="0"/>
              <a:t>Without greenhouse gases, energy would be released into space and the Earth would be uninhabitable!</a:t>
            </a:r>
          </a:p>
        </p:txBody>
      </p:sp>
      <p:sp>
        <p:nvSpPr>
          <p:cNvPr id="7" name="TextBox 6">
            <a:extLst>
              <a:ext uri="{FF2B5EF4-FFF2-40B4-BE49-F238E27FC236}">
                <a16:creationId xmlns:a16="http://schemas.microsoft.com/office/drawing/2014/main" id="{C08E186A-2D7B-A4D5-D9E2-73FF2C8D3E53}"/>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Greenhouse gases are essential</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3080" name="Picture 8">
            <a:extLst>
              <a:ext uri="{FF2B5EF4-FFF2-40B4-BE49-F238E27FC236}">
                <a16:creationId xmlns:a16="http://schemas.microsoft.com/office/drawing/2014/main" id="{BA4C2EBD-4CE5-2C28-6A51-3017F39D8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33" t="5923" r="9721" b="65062"/>
          <a:stretch/>
        </p:blipFill>
        <p:spPr bwMode="auto">
          <a:xfrm>
            <a:off x="1546515" y="3093397"/>
            <a:ext cx="10645485" cy="37646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5E3ECA-F671-F753-10AC-E62EAD577D50}"/>
              </a:ext>
            </a:extLst>
          </p:cNvPr>
          <p:cNvSpPr txBox="1"/>
          <p:nvPr/>
        </p:nvSpPr>
        <p:spPr>
          <a:xfrm rot="634037">
            <a:off x="2857560" y="3850960"/>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5" name="TextBox 14">
            <a:extLst>
              <a:ext uri="{FF2B5EF4-FFF2-40B4-BE49-F238E27FC236}">
                <a16:creationId xmlns:a16="http://schemas.microsoft.com/office/drawing/2014/main" id="{29B93CA4-EBA9-54DF-7FE0-FAA64375489E}"/>
              </a:ext>
            </a:extLst>
          </p:cNvPr>
          <p:cNvSpPr txBox="1"/>
          <p:nvPr/>
        </p:nvSpPr>
        <p:spPr>
          <a:xfrm rot="634037">
            <a:off x="7080847" y="2501907"/>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6" name="TextBox 15">
            <a:extLst>
              <a:ext uri="{FF2B5EF4-FFF2-40B4-BE49-F238E27FC236}">
                <a16:creationId xmlns:a16="http://schemas.microsoft.com/office/drawing/2014/main" id="{3B492497-573A-B5BF-571A-56505B2EB347}"/>
              </a:ext>
            </a:extLst>
          </p:cNvPr>
          <p:cNvSpPr txBox="1"/>
          <p:nvPr/>
        </p:nvSpPr>
        <p:spPr>
          <a:xfrm rot="19767665">
            <a:off x="9939948" y="342635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7" name="TextBox 16">
            <a:extLst>
              <a:ext uri="{FF2B5EF4-FFF2-40B4-BE49-F238E27FC236}">
                <a16:creationId xmlns:a16="http://schemas.microsoft.com/office/drawing/2014/main" id="{D9F82C1C-4963-860A-9C59-F43F9175669D}"/>
              </a:ext>
            </a:extLst>
          </p:cNvPr>
          <p:cNvSpPr txBox="1"/>
          <p:nvPr/>
        </p:nvSpPr>
        <p:spPr>
          <a:xfrm rot="19767665">
            <a:off x="5239151" y="259735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8" name="TextBox 17">
            <a:extLst>
              <a:ext uri="{FF2B5EF4-FFF2-40B4-BE49-F238E27FC236}">
                <a16:creationId xmlns:a16="http://schemas.microsoft.com/office/drawing/2014/main" id="{D1963E8A-9FDE-977F-C29F-1D9CA72A79A3}"/>
              </a:ext>
            </a:extLst>
          </p:cNvPr>
          <p:cNvSpPr txBox="1"/>
          <p:nvPr/>
        </p:nvSpPr>
        <p:spPr>
          <a:xfrm rot="19767665">
            <a:off x="1739061" y="4458517"/>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9" name="TextBox 18">
            <a:extLst>
              <a:ext uri="{FF2B5EF4-FFF2-40B4-BE49-F238E27FC236}">
                <a16:creationId xmlns:a16="http://schemas.microsoft.com/office/drawing/2014/main" id="{9EF1E0D2-4508-CE12-FC04-9A6960A28334}"/>
              </a:ext>
            </a:extLst>
          </p:cNvPr>
          <p:cNvSpPr txBox="1"/>
          <p:nvPr/>
        </p:nvSpPr>
        <p:spPr>
          <a:xfrm rot="1440895">
            <a:off x="8873471" y="2723859"/>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20" name="TextBox 19">
            <a:extLst>
              <a:ext uri="{FF2B5EF4-FFF2-40B4-BE49-F238E27FC236}">
                <a16:creationId xmlns:a16="http://schemas.microsoft.com/office/drawing/2014/main" id="{630D9D90-87D5-9C25-E79D-F0D74EFA360C}"/>
              </a:ext>
            </a:extLst>
          </p:cNvPr>
          <p:cNvSpPr txBox="1"/>
          <p:nvPr/>
        </p:nvSpPr>
        <p:spPr>
          <a:xfrm rot="20535389">
            <a:off x="3969598" y="324876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21" name="TextBox 20">
            <a:extLst>
              <a:ext uri="{FF2B5EF4-FFF2-40B4-BE49-F238E27FC236}">
                <a16:creationId xmlns:a16="http://schemas.microsoft.com/office/drawing/2014/main" id="{DCC4FEC7-E5DB-7C12-D844-267A5DC27FE1}"/>
              </a:ext>
            </a:extLst>
          </p:cNvPr>
          <p:cNvSpPr txBox="1"/>
          <p:nvPr/>
        </p:nvSpPr>
        <p:spPr>
          <a:xfrm rot="1609937">
            <a:off x="5946373" y="2506404"/>
            <a:ext cx="914400" cy="369332"/>
          </a:xfrm>
          <a:prstGeom prst="rect">
            <a:avLst/>
          </a:prstGeom>
          <a:noFill/>
        </p:spPr>
        <p:txBody>
          <a:bodyPr wrap="square" rtlCol="0">
            <a:spAutoFit/>
          </a:bodyPr>
          <a:lstStyle/>
          <a:p>
            <a:r>
              <a:rPr lang="en-US" dirty="0">
                <a:solidFill>
                  <a:srgbClr val="CCFFCC"/>
                </a:solidFill>
              </a:rPr>
              <a:t>CH</a:t>
            </a:r>
            <a:r>
              <a:rPr lang="en-US" baseline="-25000" dirty="0">
                <a:solidFill>
                  <a:srgbClr val="CCFFCC"/>
                </a:solidFill>
              </a:rPr>
              <a:t>4</a:t>
            </a:r>
          </a:p>
        </p:txBody>
      </p:sp>
      <p:sp>
        <p:nvSpPr>
          <p:cNvPr id="22" name="TextBox 21">
            <a:extLst>
              <a:ext uri="{FF2B5EF4-FFF2-40B4-BE49-F238E27FC236}">
                <a16:creationId xmlns:a16="http://schemas.microsoft.com/office/drawing/2014/main" id="{D4F2CA1A-35A1-7B24-97CB-813E4BE3BE10}"/>
              </a:ext>
            </a:extLst>
          </p:cNvPr>
          <p:cNvSpPr txBox="1"/>
          <p:nvPr/>
        </p:nvSpPr>
        <p:spPr>
          <a:xfrm rot="1609937">
            <a:off x="11481729" y="4963897"/>
            <a:ext cx="914400" cy="369332"/>
          </a:xfrm>
          <a:prstGeom prst="rect">
            <a:avLst/>
          </a:prstGeom>
          <a:noFill/>
        </p:spPr>
        <p:txBody>
          <a:bodyPr wrap="square" rtlCol="0">
            <a:spAutoFit/>
          </a:bodyPr>
          <a:lstStyle/>
          <a:p>
            <a:r>
              <a:rPr lang="en-US" dirty="0">
                <a:solidFill>
                  <a:srgbClr val="CCFFCC"/>
                </a:solidFill>
              </a:rPr>
              <a:t>CH</a:t>
            </a:r>
            <a:r>
              <a:rPr lang="en-US" baseline="-25000" dirty="0">
                <a:solidFill>
                  <a:srgbClr val="CCFFCC"/>
                </a:solidFill>
              </a:rPr>
              <a:t>4</a:t>
            </a:r>
          </a:p>
        </p:txBody>
      </p:sp>
      <p:sp>
        <p:nvSpPr>
          <p:cNvPr id="23" name="TextBox 22">
            <a:extLst>
              <a:ext uri="{FF2B5EF4-FFF2-40B4-BE49-F238E27FC236}">
                <a16:creationId xmlns:a16="http://schemas.microsoft.com/office/drawing/2014/main" id="{1E2EB08D-1E37-E7C8-7CCF-137DC596FB3C}"/>
              </a:ext>
            </a:extLst>
          </p:cNvPr>
          <p:cNvSpPr txBox="1"/>
          <p:nvPr/>
        </p:nvSpPr>
        <p:spPr>
          <a:xfrm rot="1609937">
            <a:off x="3139105" y="3391769"/>
            <a:ext cx="914400" cy="369332"/>
          </a:xfrm>
          <a:prstGeom prst="rect">
            <a:avLst/>
          </a:prstGeom>
          <a:noFill/>
        </p:spPr>
        <p:txBody>
          <a:bodyPr wrap="square" rtlCol="0">
            <a:spAutoFit/>
          </a:bodyPr>
          <a:lstStyle/>
          <a:p>
            <a:r>
              <a:rPr lang="en-US" dirty="0">
                <a:solidFill>
                  <a:srgbClr val="CCFFCC"/>
                </a:solidFill>
              </a:rPr>
              <a:t>CH</a:t>
            </a:r>
            <a:r>
              <a:rPr lang="en-US" baseline="-25000" dirty="0">
                <a:solidFill>
                  <a:srgbClr val="CCFFCC"/>
                </a:solidFill>
              </a:rPr>
              <a:t>4</a:t>
            </a:r>
          </a:p>
        </p:txBody>
      </p:sp>
      <p:sp>
        <p:nvSpPr>
          <p:cNvPr id="24" name="TextBox 23">
            <a:extLst>
              <a:ext uri="{FF2B5EF4-FFF2-40B4-BE49-F238E27FC236}">
                <a16:creationId xmlns:a16="http://schemas.microsoft.com/office/drawing/2014/main" id="{4F0B320B-5692-AB64-F0F6-D1D05F8B4907}"/>
              </a:ext>
            </a:extLst>
          </p:cNvPr>
          <p:cNvSpPr txBox="1"/>
          <p:nvPr/>
        </p:nvSpPr>
        <p:spPr>
          <a:xfrm rot="21362641">
            <a:off x="6290649" y="2661792"/>
            <a:ext cx="914400" cy="369332"/>
          </a:xfrm>
          <a:prstGeom prst="rect">
            <a:avLst/>
          </a:prstGeom>
          <a:noFill/>
        </p:spPr>
        <p:txBody>
          <a:bodyPr wrap="square" rtlCol="0">
            <a:spAutoFit/>
          </a:bodyPr>
          <a:lstStyle/>
          <a:p>
            <a:r>
              <a:rPr lang="en-US" dirty="0">
                <a:solidFill>
                  <a:srgbClr val="CCCCFF"/>
                </a:solidFill>
              </a:rPr>
              <a:t>N</a:t>
            </a:r>
            <a:r>
              <a:rPr lang="en-US" baseline="-25000" dirty="0">
                <a:solidFill>
                  <a:srgbClr val="CCCCFF"/>
                </a:solidFill>
              </a:rPr>
              <a:t>2</a:t>
            </a:r>
            <a:r>
              <a:rPr lang="en-US" dirty="0">
                <a:solidFill>
                  <a:srgbClr val="CCCCFF"/>
                </a:solidFill>
              </a:rPr>
              <a:t>0</a:t>
            </a:r>
            <a:endParaRPr lang="en-US" baseline="-25000" dirty="0">
              <a:solidFill>
                <a:srgbClr val="CCCCFF"/>
              </a:solidFill>
            </a:endParaRPr>
          </a:p>
        </p:txBody>
      </p:sp>
      <p:sp>
        <p:nvSpPr>
          <p:cNvPr id="25" name="TextBox 24">
            <a:extLst>
              <a:ext uri="{FF2B5EF4-FFF2-40B4-BE49-F238E27FC236}">
                <a16:creationId xmlns:a16="http://schemas.microsoft.com/office/drawing/2014/main" id="{48B0FE5B-46D3-AC74-D78E-F446D7C17713}"/>
              </a:ext>
            </a:extLst>
          </p:cNvPr>
          <p:cNvSpPr txBox="1"/>
          <p:nvPr/>
        </p:nvSpPr>
        <p:spPr>
          <a:xfrm rot="592446">
            <a:off x="4500028" y="2849011"/>
            <a:ext cx="914400" cy="369332"/>
          </a:xfrm>
          <a:prstGeom prst="rect">
            <a:avLst/>
          </a:prstGeom>
          <a:noFill/>
        </p:spPr>
        <p:txBody>
          <a:bodyPr wrap="square" rtlCol="0">
            <a:spAutoFit/>
          </a:bodyPr>
          <a:lstStyle/>
          <a:p>
            <a:r>
              <a:rPr lang="en-US" dirty="0">
                <a:solidFill>
                  <a:srgbClr val="CCCCFF"/>
                </a:solidFill>
              </a:rPr>
              <a:t>N</a:t>
            </a:r>
            <a:r>
              <a:rPr lang="en-US" baseline="-25000" dirty="0">
                <a:solidFill>
                  <a:srgbClr val="CCCCFF"/>
                </a:solidFill>
              </a:rPr>
              <a:t>2</a:t>
            </a:r>
            <a:r>
              <a:rPr lang="en-US" dirty="0">
                <a:solidFill>
                  <a:srgbClr val="CCCCFF"/>
                </a:solidFill>
              </a:rPr>
              <a:t>0</a:t>
            </a:r>
            <a:endParaRPr lang="en-US" baseline="-25000" dirty="0">
              <a:solidFill>
                <a:srgbClr val="CCCCFF"/>
              </a:solidFill>
            </a:endParaRPr>
          </a:p>
        </p:txBody>
      </p:sp>
      <p:sp>
        <p:nvSpPr>
          <p:cNvPr id="26" name="TextBox 25">
            <a:extLst>
              <a:ext uri="{FF2B5EF4-FFF2-40B4-BE49-F238E27FC236}">
                <a16:creationId xmlns:a16="http://schemas.microsoft.com/office/drawing/2014/main" id="{CD435CF3-65A5-1F97-CF27-A1CB41534685}"/>
              </a:ext>
            </a:extLst>
          </p:cNvPr>
          <p:cNvSpPr txBox="1"/>
          <p:nvPr/>
        </p:nvSpPr>
        <p:spPr>
          <a:xfrm rot="592446">
            <a:off x="9772119" y="3192736"/>
            <a:ext cx="914400" cy="369332"/>
          </a:xfrm>
          <a:prstGeom prst="rect">
            <a:avLst/>
          </a:prstGeom>
          <a:noFill/>
        </p:spPr>
        <p:txBody>
          <a:bodyPr wrap="square" rtlCol="0">
            <a:spAutoFit/>
          </a:bodyPr>
          <a:lstStyle/>
          <a:p>
            <a:r>
              <a:rPr lang="en-US" dirty="0">
                <a:solidFill>
                  <a:srgbClr val="CCCCFF"/>
                </a:solidFill>
              </a:rPr>
              <a:t>N</a:t>
            </a:r>
            <a:r>
              <a:rPr lang="en-US" baseline="-25000" dirty="0">
                <a:solidFill>
                  <a:srgbClr val="CCCCFF"/>
                </a:solidFill>
              </a:rPr>
              <a:t>2</a:t>
            </a:r>
            <a:r>
              <a:rPr lang="en-US" dirty="0">
                <a:solidFill>
                  <a:srgbClr val="CCCCFF"/>
                </a:solidFill>
              </a:rPr>
              <a:t>0</a:t>
            </a:r>
            <a:endParaRPr lang="en-US" baseline="-25000" dirty="0">
              <a:solidFill>
                <a:srgbClr val="CCCCFF"/>
              </a:solidFill>
            </a:endParaRPr>
          </a:p>
        </p:txBody>
      </p:sp>
      <p:sp>
        <p:nvSpPr>
          <p:cNvPr id="27" name="TextBox 26">
            <a:extLst>
              <a:ext uri="{FF2B5EF4-FFF2-40B4-BE49-F238E27FC236}">
                <a16:creationId xmlns:a16="http://schemas.microsoft.com/office/drawing/2014/main" id="{CD96C938-97F5-7839-7445-777814D8089A}"/>
              </a:ext>
            </a:extLst>
          </p:cNvPr>
          <p:cNvSpPr txBox="1"/>
          <p:nvPr/>
        </p:nvSpPr>
        <p:spPr>
          <a:xfrm rot="592446">
            <a:off x="1674802" y="5299616"/>
            <a:ext cx="914400" cy="369332"/>
          </a:xfrm>
          <a:prstGeom prst="rect">
            <a:avLst/>
          </a:prstGeom>
          <a:noFill/>
        </p:spPr>
        <p:txBody>
          <a:bodyPr wrap="square" rtlCol="0">
            <a:spAutoFit/>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0</a:t>
            </a:r>
            <a:endParaRPr lang="en-US" baseline="-25000" dirty="0">
              <a:solidFill>
                <a:schemeClr val="accent1">
                  <a:lumMod val="60000"/>
                  <a:lumOff val="40000"/>
                </a:schemeClr>
              </a:solidFill>
            </a:endParaRPr>
          </a:p>
        </p:txBody>
      </p:sp>
      <p:sp>
        <p:nvSpPr>
          <p:cNvPr id="28" name="TextBox 27">
            <a:extLst>
              <a:ext uri="{FF2B5EF4-FFF2-40B4-BE49-F238E27FC236}">
                <a16:creationId xmlns:a16="http://schemas.microsoft.com/office/drawing/2014/main" id="{4478D4A1-84EE-3B6D-57F2-21EB4FC9A15A}"/>
              </a:ext>
            </a:extLst>
          </p:cNvPr>
          <p:cNvSpPr txBox="1"/>
          <p:nvPr/>
        </p:nvSpPr>
        <p:spPr>
          <a:xfrm rot="20053760">
            <a:off x="2212814" y="4122429"/>
            <a:ext cx="914400" cy="369332"/>
          </a:xfrm>
          <a:prstGeom prst="rect">
            <a:avLst/>
          </a:prstGeom>
          <a:noFill/>
        </p:spPr>
        <p:txBody>
          <a:bodyPr wrap="square" rtlCol="0">
            <a:spAutoFit/>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0</a:t>
            </a:r>
            <a:endParaRPr lang="en-US" baseline="-25000" dirty="0">
              <a:solidFill>
                <a:schemeClr val="accent1">
                  <a:lumMod val="60000"/>
                  <a:lumOff val="40000"/>
                </a:schemeClr>
              </a:solidFill>
            </a:endParaRPr>
          </a:p>
        </p:txBody>
      </p:sp>
      <p:sp>
        <p:nvSpPr>
          <p:cNvPr id="29" name="TextBox 28">
            <a:extLst>
              <a:ext uri="{FF2B5EF4-FFF2-40B4-BE49-F238E27FC236}">
                <a16:creationId xmlns:a16="http://schemas.microsoft.com/office/drawing/2014/main" id="{B068B881-0BF5-15E7-CC99-9EFE4E790A9B}"/>
              </a:ext>
            </a:extLst>
          </p:cNvPr>
          <p:cNvSpPr txBox="1"/>
          <p:nvPr/>
        </p:nvSpPr>
        <p:spPr>
          <a:xfrm rot="20053760">
            <a:off x="11006380" y="3855419"/>
            <a:ext cx="914400" cy="369332"/>
          </a:xfrm>
          <a:prstGeom prst="rect">
            <a:avLst/>
          </a:prstGeom>
          <a:noFill/>
        </p:spPr>
        <p:txBody>
          <a:bodyPr wrap="square" rtlCol="0">
            <a:spAutoFit/>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0</a:t>
            </a:r>
            <a:endParaRPr lang="en-US" baseline="-25000" dirty="0">
              <a:solidFill>
                <a:schemeClr val="accent1">
                  <a:lumMod val="60000"/>
                  <a:lumOff val="40000"/>
                </a:schemeClr>
              </a:solidFill>
            </a:endParaRPr>
          </a:p>
        </p:txBody>
      </p:sp>
      <p:sp>
        <p:nvSpPr>
          <p:cNvPr id="30" name="TextBox 29">
            <a:extLst>
              <a:ext uri="{FF2B5EF4-FFF2-40B4-BE49-F238E27FC236}">
                <a16:creationId xmlns:a16="http://schemas.microsoft.com/office/drawing/2014/main" id="{922E6593-8ED1-07B2-1769-32EACD8B288A}"/>
              </a:ext>
            </a:extLst>
          </p:cNvPr>
          <p:cNvSpPr txBox="1"/>
          <p:nvPr/>
        </p:nvSpPr>
        <p:spPr>
          <a:xfrm rot="20053760">
            <a:off x="8319684" y="2792255"/>
            <a:ext cx="914400" cy="369332"/>
          </a:xfrm>
          <a:prstGeom prst="rect">
            <a:avLst/>
          </a:prstGeom>
          <a:noFill/>
        </p:spPr>
        <p:txBody>
          <a:bodyPr wrap="square" rtlCol="0">
            <a:spAutoFit/>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0</a:t>
            </a:r>
            <a:endParaRPr lang="en-US" baseline="-25000" dirty="0">
              <a:solidFill>
                <a:schemeClr val="accent1">
                  <a:lumMod val="60000"/>
                  <a:lumOff val="40000"/>
                </a:schemeClr>
              </a:solidFill>
            </a:endParaRPr>
          </a:p>
        </p:txBody>
      </p:sp>
      <p:sp>
        <p:nvSpPr>
          <p:cNvPr id="31" name="TextBox 30">
            <a:extLst>
              <a:ext uri="{FF2B5EF4-FFF2-40B4-BE49-F238E27FC236}">
                <a16:creationId xmlns:a16="http://schemas.microsoft.com/office/drawing/2014/main" id="{A12D76D4-E84C-A400-41D7-8C895FA87466}"/>
              </a:ext>
            </a:extLst>
          </p:cNvPr>
          <p:cNvSpPr txBox="1"/>
          <p:nvPr/>
        </p:nvSpPr>
        <p:spPr>
          <a:xfrm rot="20877763">
            <a:off x="8967159" y="3149780"/>
            <a:ext cx="914400" cy="369332"/>
          </a:xfrm>
          <a:prstGeom prst="rect">
            <a:avLst/>
          </a:prstGeom>
          <a:noFill/>
        </p:spPr>
        <p:txBody>
          <a:bodyPr wrap="square" rtlCol="0">
            <a:spAutoFit/>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0</a:t>
            </a:r>
            <a:endParaRPr lang="en-US" baseline="-25000" dirty="0">
              <a:solidFill>
                <a:schemeClr val="accent1">
                  <a:lumMod val="60000"/>
                  <a:lumOff val="40000"/>
                </a:schemeClr>
              </a:solidFill>
            </a:endParaRPr>
          </a:p>
        </p:txBody>
      </p:sp>
      <p:sp>
        <p:nvSpPr>
          <p:cNvPr id="3072" name="TextBox 3071">
            <a:extLst>
              <a:ext uri="{FF2B5EF4-FFF2-40B4-BE49-F238E27FC236}">
                <a16:creationId xmlns:a16="http://schemas.microsoft.com/office/drawing/2014/main" id="{75FBBC05-940D-0E65-66AB-3DAC94F72EA0}"/>
              </a:ext>
            </a:extLst>
          </p:cNvPr>
          <p:cNvSpPr txBox="1"/>
          <p:nvPr/>
        </p:nvSpPr>
        <p:spPr>
          <a:xfrm rot="20539072">
            <a:off x="7761688" y="2705805"/>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3073" name="TextBox 3072">
            <a:extLst>
              <a:ext uri="{FF2B5EF4-FFF2-40B4-BE49-F238E27FC236}">
                <a16:creationId xmlns:a16="http://schemas.microsoft.com/office/drawing/2014/main" id="{730A8A54-D513-3D8A-173D-6693E9EA9151}"/>
              </a:ext>
            </a:extLst>
          </p:cNvPr>
          <p:cNvSpPr txBox="1"/>
          <p:nvPr/>
        </p:nvSpPr>
        <p:spPr>
          <a:xfrm rot="2679328">
            <a:off x="10490786" y="356204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3075" name="TextBox 3074">
            <a:extLst>
              <a:ext uri="{FF2B5EF4-FFF2-40B4-BE49-F238E27FC236}">
                <a16:creationId xmlns:a16="http://schemas.microsoft.com/office/drawing/2014/main" id="{E78EE60C-55C1-B97C-712C-8584144C28D0}"/>
              </a:ext>
            </a:extLst>
          </p:cNvPr>
          <p:cNvSpPr txBox="1"/>
          <p:nvPr/>
        </p:nvSpPr>
        <p:spPr>
          <a:xfrm rot="1922202">
            <a:off x="11026710" y="4667911"/>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3077" name="TextBox 3076">
            <a:extLst>
              <a:ext uri="{FF2B5EF4-FFF2-40B4-BE49-F238E27FC236}">
                <a16:creationId xmlns:a16="http://schemas.microsoft.com/office/drawing/2014/main" id="{48B40B5B-3A88-4BB4-D2D0-D65D6EC3827D}"/>
              </a:ext>
            </a:extLst>
          </p:cNvPr>
          <p:cNvSpPr txBox="1"/>
          <p:nvPr/>
        </p:nvSpPr>
        <p:spPr>
          <a:xfrm rot="202847">
            <a:off x="3835603" y="2951373"/>
            <a:ext cx="914400" cy="369332"/>
          </a:xfrm>
          <a:prstGeom prst="rect">
            <a:avLst/>
          </a:prstGeom>
          <a:noFill/>
        </p:spPr>
        <p:txBody>
          <a:bodyPr wrap="square" rtlCol="0">
            <a:spAutoFit/>
          </a:bodyPr>
          <a:lstStyle/>
          <a:p>
            <a:r>
              <a:rPr lang="en-US" dirty="0">
                <a:solidFill>
                  <a:srgbClr val="FFCC66"/>
                </a:solidFill>
              </a:rPr>
              <a:t>HFC</a:t>
            </a:r>
            <a:endParaRPr lang="en-US" baseline="-25000" dirty="0">
              <a:solidFill>
                <a:srgbClr val="FFCC66"/>
              </a:solidFill>
            </a:endParaRPr>
          </a:p>
        </p:txBody>
      </p:sp>
      <p:sp>
        <p:nvSpPr>
          <p:cNvPr id="3079" name="TextBox 3078">
            <a:extLst>
              <a:ext uri="{FF2B5EF4-FFF2-40B4-BE49-F238E27FC236}">
                <a16:creationId xmlns:a16="http://schemas.microsoft.com/office/drawing/2014/main" id="{1AC16405-3D8A-8772-AC33-EF1DDD4A4E5D}"/>
              </a:ext>
            </a:extLst>
          </p:cNvPr>
          <p:cNvSpPr txBox="1"/>
          <p:nvPr/>
        </p:nvSpPr>
        <p:spPr>
          <a:xfrm rot="202847">
            <a:off x="10457931" y="3934622"/>
            <a:ext cx="914400" cy="369332"/>
          </a:xfrm>
          <a:prstGeom prst="rect">
            <a:avLst/>
          </a:prstGeom>
          <a:noFill/>
        </p:spPr>
        <p:txBody>
          <a:bodyPr wrap="square" rtlCol="0">
            <a:spAutoFit/>
          </a:bodyPr>
          <a:lstStyle/>
          <a:p>
            <a:r>
              <a:rPr lang="en-US" dirty="0">
                <a:solidFill>
                  <a:srgbClr val="FFCC66"/>
                </a:solidFill>
              </a:rPr>
              <a:t>HFC</a:t>
            </a:r>
            <a:endParaRPr lang="en-US" baseline="-25000" dirty="0">
              <a:solidFill>
                <a:srgbClr val="FFCC66"/>
              </a:solidFill>
            </a:endParaRPr>
          </a:p>
        </p:txBody>
      </p:sp>
      <p:sp>
        <p:nvSpPr>
          <p:cNvPr id="3081" name="TextBox 3080">
            <a:extLst>
              <a:ext uri="{FF2B5EF4-FFF2-40B4-BE49-F238E27FC236}">
                <a16:creationId xmlns:a16="http://schemas.microsoft.com/office/drawing/2014/main" id="{875B5D31-3A2E-E484-9C6F-93A13CF99BEF}"/>
              </a:ext>
            </a:extLst>
          </p:cNvPr>
          <p:cNvSpPr txBox="1"/>
          <p:nvPr/>
        </p:nvSpPr>
        <p:spPr>
          <a:xfrm rot="20539571">
            <a:off x="2226673" y="4628948"/>
            <a:ext cx="914400" cy="369332"/>
          </a:xfrm>
          <a:prstGeom prst="rect">
            <a:avLst/>
          </a:prstGeom>
          <a:noFill/>
        </p:spPr>
        <p:txBody>
          <a:bodyPr wrap="square" rtlCol="0">
            <a:spAutoFit/>
          </a:bodyPr>
          <a:lstStyle/>
          <a:p>
            <a:r>
              <a:rPr lang="en-US" dirty="0">
                <a:solidFill>
                  <a:srgbClr val="FFCC66"/>
                </a:solidFill>
              </a:rPr>
              <a:t>HFC</a:t>
            </a:r>
            <a:endParaRPr lang="en-US" baseline="-25000" dirty="0">
              <a:solidFill>
                <a:srgbClr val="FFCC66"/>
              </a:solidFill>
            </a:endParaRPr>
          </a:p>
        </p:txBody>
      </p:sp>
      <p:sp>
        <p:nvSpPr>
          <p:cNvPr id="2" name="TextBox 1">
            <a:extLst>
              <a:ext uri="{FF2B5EF4-FFF2-40B4-BE49-F238E27FC236}">
                <a16:creationId xmlns:a16="http://schemas.microsoft.com/office/drawing/2014/main" id="{3EDE1135-91DD-46C2-D97E-B9A14B5ADC3E}"/>
              </a:ext>
            </a:extLst>
          </p:cNvPr>
          <p:cNvSpPr txBox="1"/>
          <p:nvPr/>
        </p:nvSpPr>
        <p:spPr>
          <a:xfrm>
            <a:off x="5463305" y="4775119"/>
            <a:ext cx="2768001" cy="1938992"/>
          </a:xfrm>
          <a:prstGeom prst="rect">
            <a:avLst/>
          </a:prstGeom>
          <a:solidFill>
            <a:srgbClr val="FFFFFF">
              <a:alpha val="67059"/>
            </a:srgbClr>
          </a:solidFill>
          <a:effectLst>
            <a:softEdge rad="63500"/>
          </a:effectLst>
        </p:spPr>
        <p:txBody>
          <a:bodyPr wrap="none" rtlCol="0">
            <a:spAutoFit/>
          </a:bodyPr>
          <a:lstStyle/>
          <a:p>
            <a:pPr algn="ctr"/>
            <a:r>
              <a:rPr lang="en-US" sz="2000" b="1" dirty="0"/>
              <a:t>CO</a:t>
            </a:r>
            <a:r>
              <a:rPr lang="en-US" sz="2000" b="1" baseline="-25000" dirty="0"/>
              <a:t>2</a:t>
            </a:r>
            <a:r>
              <a:rPr lang="en-US" sz="2000" b="1" dirty="0"/>
              <a:t> – carbon dioxide</a:t>
            </a:r>
          </a:p>
          <a:p>
            <a:pPr algn="ctr"/>
            <a:r>
              <a:rPr lang="en-US" sz="2000" b="1" dirty="0"/>
              <a:t>CH</a:t>
            </a:r>
            <a:r>
              <a:rPr lang="en-US" sz="2000" b="1" baseline="-25000" dirty="0"/>
              <a:t>4</a:t>
            </a:r>
            <a:r>
              <a:rPr lang="en-US" sz="2000" b="1" dirty="0"/>
              <a:t> – methane</a:t>
            </a:r>
          </a:p>
          <a:p>
            <a:pPr algn="ctr"/>
            <a:r>
              <a:rPr lang="en-US" sz="2000" b="1" dirty="0"/>
              <a:t>N</a:t>
            </a:r>
            <a:r>
              <a:rPr lang="en-US" sz="2000" b="1" baseline="-25000" dirty="0"/>
              <a:t>2</a:t>
            </a:r>
            <a:r>
              <a:rPr lang="en-US" sz="2000" b="1" dirty="0"/>
              <a:t>O – nitrous oxide</a:t>
            </a:r>
          </a:p>
          <a:p>
            <a:pPr algn="ctr"/>
            <a:r>
              <a:rPr lang="en-US" sz="2000" b="1" dirty="0"/>
              <a:t>H</a:t>
            </a:r>
            <a:r>
              <a:rPr lang="en-US" sz="2000" b="1" baseline="-25000" dirty="0"/>
              <a:t>2</a:t>
            </a:r>
            <a:r>
              <a:rPr lang="en-US" sz="2000" b="1" dirty="0"/>
              <a:t>0 – water vapor</a:t>
            </a:r>
          </a:p>
          <a:p>
            <a:pPr algn="ctr"/>
            <a:r>
              <a:rPr lang="en-US" sz="2000" b="1" dirty="0"/>
              <a:t>O</a:t>
            </a:r>
            <a:r>
              <a:rPr lang="en-US" sz="2000" b="1" baseline="-25000" dirty="0"/>
              <a:t>3</a:t>
            </a:r>
            <a:r>
              <a:rPr lang="en-US" sz="2000" b="1" dirty="0"/>
              <a:t> - ozone</a:t>
            </a:r>
          </a:p>
          <a:p>
            <a:pPr algn="ctr"/>
            <a:r>
              <a:rPr lang="en-US" sz="2000" b="1" dirty="0"/>
              <a:t>HFC - hydrofluorocarbons</a:t>
            </a:r>
          </a:p>
        </p:txBody>
      </p:sp>
      <p:grpSp>
        <p:nvGrpSpPr>
          <p:cNvPr id="8" name="Group 7">
            <a:extLst>
              <a:ext uri="{FF2B5EF4-FFF2-40B4-BE49-F238E27FC236}">
                <a16:creationId xmlns:a16="http://schemas.microsoft.com/office/drawing/2014/main" id="{A73145EE-26B8-5D4E-32FF-2C8B76975C31}"/>
              </a:ext>
            </a:extLst>
          </p:cNvPr>
          <p:cNvGrpSpPr/>
          <p:nvPr/>
        </p:nvGrpSpPr>
        <p:grpSpPr>
          <a:xfrm>
            <a:off x="3427854" y="2310851"/>
            <a:ext cx="9015299" cy="2288994"/>
            <a:chOff x="3427854" y="2310851"/>
            <a:chExt cx="9015299" cy="2288994"/>
          </a:xfrm>
        </p:grpSpPr>
        <p:sp>
          <p:nvSpPr>
            <p:cNvPr id="3" name="TextBox 2">
              <a:extLst>
                <a:ext uri="{FF2B5EF4-FFF2-40B4-BE49-F238E27FC236}">
                  <a16:creationId xmlns:a16="http://schemas.microsoft.com/office/drawing/2014/main" id="{E2AE4852-E611-3192-DA9B-6AAC24AF51FA}"/>
                </a:ext>
              </a:extLst>
            </p:cNvPr>
            <p:cNvSpPr txBox="1"/>
            <p:nvPr/>
          </p:nvSpPr>
          <p:spPr>
            <a:xfrm rot="21362641">
              <a:off x="6621857" y="2310851"/>
              <a:ext cx="914400" cy="369332"/>
            </a:xfrm>
            <a:prstGeom prst="rect">
              <a:avLst/>
            </a:prstGeom>
            <a:noFill/>
          </p:spPr>
          <p:txBody>
            <a:bodyPr wrap="square" rtlCol="0">
              <a:spAutoFit/>
            </a:bodyPr>
            <a:lstStyle/>
            <a:p>
              <a:r>
                <a:rPr lang="en-US" dirty="0">
                  <a:solidFill>
                    <a:srgbClr val="FFFF99"/>
                  </a:solidFill>
                </a:rPr>
                <a:t>O</a:t>
              </a:r>
              <a:r>
                <a:rPr lang="en-US" baseline="-25000" dirty="0">
                  <a:solidFill>
                    <a:srgbClr val="FFFF99"/>
                  </a:solidFill>
                </a:rPr>
                <a:t>3</a:t>
              </a:r>
            </a:p>
          </p:txBody>
        </p:sp>
        <p:sp>
          <p:nvSpPr>
            <p:cNvPr id="4" name="TextBox 3">
              <a:extLst>
                <a:ext uri="{FF2B5EF4-FFF2-40B4-BE49-F238E27FC236}">
                  <a16:creationId xmlns:a16="http://schemas.microsoft.com/office/drawing/2014/main" id="{580702E8-B491-D9E6-E015-A0297C5976DF}"/>
                </a:ext>
              </a:extLst>
            </p:cNvPr>
            <p:cNvSpPr txBox="1"/>
            <p:nvPr/>
          </p:nvSpPr>
          <p:spPr>
            <a:xfrm rot="21362641">
              <a:off x="3427854" y="3698501"/>
              <a:ext cx="914400" cy="369332"/>
            </a:xfrm>
            <a:prstGeom prst="rect">
              <a:avLst/>
            </a:prstGeom>
            <a:noFill/>
          </p:spPr>
          <p:txBody>
            <a:bodyPr wrap="square" rtlCol="0">
              <a:spAutoFit/>
            </a:bodyPr>
            <a:lstStyle/>
            <a:p>
              <a:r>
                <a:rPr lang="en-US" dirty="0">
                  <a:solidFill>
                    <a:srgbClr val="FFFF99"/>
                  </a:solidFill>
                </a:rPr>
                <a:t>O</a:t>
              </a:r>
              <a:r>
                <a:rPr lang="en-US" baseline="-25000" dirty="0">
                  <a:solidFill>
                    <a:srgbClr val="FFFF99"/>
                  </a:solidFill>
                </a:rPr>
                <a:t>3</a:t>
              </a:r>
            </a:p>
          </p:txBody>
        </p:sp>
        <p:sp>
          <p:nvSpPr>
            <p:cNvPr id="6" name="TextBox 5">
              <a:extLst>
                <a:ext uri="{FF2B5EF4-FFF2-40B4-BE49-F238E27FC236}">
                  <a16:creationId xmlns:a16="http://schemas.microsoft.com/office/drawing/2014/main" id="{515709C3-9832-4148-92FB-580EA845212E}"/>
                </a:ext>
              </a:extLst>
            </p:cNvPr>
            <p:cNvSpPr txBox="1"/>
            <p:nvPr/>
          </p:nvSpPr>
          <p:spPr>
            <a:xfrm rot="21362641">
              <a:off x="11528753" y="4230513"/>
              <a:ext cx="914400" cy="369332"/>
            </a:xfrm>
            <a:prstGeom prst="rect">
              <a:avLst/>
            </a:prstGeom>
            <a:noFill/>
          </p:spPr>
          <p:txBody>
            <a:bodyPr wrap="square" rtlCol="0">
              <a:spAutoFit/>
            </a:bodyPr>
            <a:lstStyle/>
            <a:p>
              <a:r>
                <a:rPr lang="en-US" dirty="0">
                  <a:solidFill>
                    <a:srgbClr val="FFFF99"/>
                  </a:solidFill>
                </a:rPr>
                <a:t>O</a:t>
              </a:r>
              <a:r>
                <a:rPr lang="en-US" baseline="-25000" dirty="0">
                  <a:solidFill>
                    <a:srgbClr val="FFFF99"/>
                  </a:solidFill>
                </a:rPr>
                <a:t>3</a:t>
              </a:r>
            </a:p>
          </p:txBody>
        </p:sp>
      </p:grpSp>
    </p:spTree>
    <p:extLst>
      <p:ext uri="{BB962C8B-B14F-4D97-AF65-F5344CB8AC3E}">
        <p14:creationId xmlns:p14="http://schemas.microsoft.com/office/powerpoint/2010/main" val="13663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72"/>
                                        </p:tgtEl>
                                        <p:attrNameLst>
                                          <p:attrName>style.visibility</p:attrName>
                                        </p:attrNameLst>
                                      </p:cBhvr>
                                      <p:to>
                                        <p:strVal val="visible"/>
                                      </p:to>
                                    </p:set>
                                    <p:animEffect transition="in" filter="fade">
                                      <p:cBhvr>
                                        <p:cTn id="22" dur="500"/>
                                        <p:tgtEl>
                                          <p:spTgt spid="30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73"/>
                                        </p:tgtEl>
                                        <p:attrNameLst>
                                          <p:attrName>style.visibility</p:attrName>
                                        </p:attrNameLst>
                                      </p:cBhvr>
                                      <p:to>
                                        <p:strVal val="visible"/>
                                      </p:to>
                                    </p:set>
                                    <p:animEffect transition="in" filter="fade">
                                      <p:cBhvr>
                                        <p:cTn id="31" dur="500"/>
                                        <p:tgtEl>
                                          <p:spTgt spid="30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5"/>
                                        </p:tgtEl>
                                        <p:attrNameLst>
                                          <p:attrName>style.visibility</p:attrName>
                                        </p:attrNameLst>
                                      </p:cBhvr>
                                      <p:to>
                                        <p:strVal val="visible"/>
                                      </p:to>
                                    </p:set>
                                    <p:animEffect transition="in" filter="fade">
                                      <p:cBhvr>
                                        <p:cTn id="34" dur="500"/>
                                        <p:tgtEl>
                                          <p:spTgt spid="30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79"/>
                                        </p:tgtEl>
                                        <p:attrNameLst>
                                          <p:attrName>style.visibility</p:attrName>
                                        </p:attrNameLst>
                                      </p:cBhvr>
                                      <p:to>
                                        <p:strVal val="visible"/>
                                      </p:to>
                                    </p:set>
                                    <p:animEffect transition="in" filter="fade">
                                      <p:cBhvr>
                                        <p:cTn id="83" dur="500"/>
                                        <p:tgtEl>
                                          <p:spTgt spid="307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81"/>
                                        </p:tgtEl>
                                        <p:attrNameLst>
                                          <p:attrName>style.visibility</p:attrName>
                                        </p:attrNameLst>
                                      </p:cBhvr>
                                      <p:to>
                                        <p:strVal val="visible"/>
                                      </p:to>
                                    </p:set>
                                    <p:animEffect transition="in" filter="fade">
                                      <p:cBhvr>
                                        <p:cTn id="86" dur="500"/>
                                        <p:tgtEl>
                                          <p:spTgt spid="308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77"/>
                                        </p:tgtEl>
                                        <p:attrNameLst>
                                          <p:attrName>style.visibility</p:attrName>
                                        </p:attrNameLst>
                                      </p:cBhvr>
                                      <p:to>
                                        <p:strVal val="visible"/>
                                      </p:to>
                                    </p:set>
                                    <p:animEffect transition="in" filter="fade">
                                      <p:cBhvr>
                                        <p:cTn id="89"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072" grpId="0"/>
      <p:bldP spid="3073" grpId="0"/>
      <p:bldP spid="3075" grpId="0"/>
      <p:bldP spid="3077" grpId="0"/>
      <p:bldP spid="3079" grpId="0"/>
      <p:bldP spid="30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Cloud with solid fill">
            <a:extLst>
              <a:ext uri="{FF2B5EF4-FFF2-40B4-BE49-F238E27FC236}">
                <a16:creationId xmlns:a16="http://schemas.microsoft.com/office/drawing/2014/main" id="{5CF73001-4004-CA75-5C14-778B32352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068" y="2017774"/>
            <a:ext cx="914400" cy="914400"/>
          </a:xfrm>
          <a:prstGeom prst="rect">
            <a:avLst/>
          </a:prstGeom>
        </p:spPr>
      </p:pic>
      <p:sp>
        <p:nvSpPr>
          <p:cNvPr id="5" name="Title 4">
            <a:extLst>
              <a:ext uri="{FF2B5EF4-FFF2-40B4-BE49-F238E27FC236}">
                <a16:creationId xmlns:a16="http://schemas.microsoft.com/office/drawing/2014/main" id="{C9338293-81A1-9E16-7AED-4DBCB8C8F0A3}"/>
              </a:ext>
            </a:extLst>
          </p:cNvPr>
          <p:cNvSpPr>
            <a:spLocks noGrp="1"/>
          </p:cNvSpPr>
          <p:nvPr>
            <p:ph type="title"/>
          </p:nvPr>
        </p:nvSpPr>
        <p:spPr>
          <a:xfrm>
            <a:off x="1676946" y="-344738"/>
            <a:ext cx="10325816" cy="1325563"/>
          </a:xfrm>
        </p:spPr>
        <p:txBody>
          <a:bodyPr>
            <a:normAutofit/>
          </a:bodyPr>
          <a:lstStyle/>
          <a:p>
            <a:r>
              <a:rPr lang="en-US" sz="4000" dirty="0"/>
              <a:t>Planetary energy balance</a:t>
            </a:r>
          </a:p>
        </p:txBody>
      </p:sp>
      <p:sp>
        <p:nvSpPr>
          <p:cNvPr id="7" name="TextBox 6">
            <a:extLst>
              <a:ext uri="{FF2B5EF4-FFF2-40B4-BE49-F238E27FC236}">
                <a16:creationId xmlns:a16="http://schemas.microsoft.com/office/drawing/2014/main" id="{C08E186A-2D7B-A4D5-D9E2-73FF2C8D3E53}"/>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grpSp>
        <p:nvGrpSpPr>
          <p:cNvPr id="3" name="Group 2">
            <a:extLst>
              <a:ext uri="{FF2B5EF4-FFF2-40B4-BE49-F238E27FC236}">
                <a16:creationId xmlns:a16="http://schemas.microsoft.com/office/drawing/2014/main" id="{58AA19E1-CBC9-5801-D62D-6BCDC7D884D9}"/>
              </a:ext>
            </a:extLst>
          </p:cNvPr>
          <p:cNvGrpSpPr/>
          <p:nvPr/>
        </p:nvGrpSpPr>
        <p:grpSpPr>
          <a:xfrm>
            <a:off x="1542206" y="5852160"/>
            <a:ext cx="10644251" cy="1005840"/>
            <a:chOff x="1542206" y="4182584"/>
            <a:chExt cx="10644251" cy="2675416"/>
          </a:xfrm>
        </p:grpSpPr>
        <p:pic>
          <p:nvPicPr>
            <p:cNvPr id="4" name="Picture 2" descr="Line Of Grass transparent PNG - StickPNG">
              <a:extLst>
                <a:ext uri="{FF2B5EF4-FFF2-40B4-BE49-F238E27FC236}">
                  <a16:creationId xmlns:a16="http://schemas.microsoft.com/office/drawing/2014/main" id="{3AC9937A-6208-4749-D97B-EFBB459D7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288" y="4182584"/>
              <a:ext cx="8184099" cy="17123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oil PNG transparent image download, size: 1000x664px">
              <a:extLst>
                <a:ext uri="{FF2B5EF4-FFF2-40B4-BE49-F238E27FC236}">
                  <a16:creationId xmlns:a16="http://schemas.microsoft.com/office/drawing/2014/main" id="{D0D10FDC-9F64-4EB6-1133-9BA49A5FF7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26" b="57489"/>
            <a:stretch/>
          </p:blipFill>
          <p:spPr bwMode="auto">
            <a:xfrm>
              <a:off x="1542206" y="5619325"/>
              <a:ext cx="10644251" cy="12386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Puddle Transparent PNG Clipart​ | Gallery Yopriceville - High-Quality Free  Images and Transparent PNG Clipart">
            <a:extLst>
              <a:ext uri="{FF2B5EF4-FFF2-40B4-BE49-F238E27FC236}">
                <a16:creationId xmlns:a16="http://schemas.microsoft.com/office/drawing/2014/main" id="{961E915F-597E-4E5F-CC35-E0965E247A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6856" b="9476"/>
          <a:stretch/>
        </p:blipFill>
        <p:spPr bwMode="auto">
          <a:xfrm>
            <a:off x="9380986" y="5494954"/>
            <a:ext cx="2811014" cy="1393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ss PNG, Grass Transparent Background - FreeIconsPNG">
            <a:extLst>
              <a:ext uri="{FF2B5EF4-FFF2-40B4-BE49-F238E27FC236}">
                <a16:creationId xmlns:a16="http://schemas.microsoft.com/office/drawing/2014/main" id="{36CDAF94-E1E9-4B90-3BA9-F3174FACF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5184" y="5837852"/>
            <a:ext cx="908003" cy="828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rass PNG, Grass Transparent Background - FreeIconsPNG">
            <a:extLst>
              <a:ext uri="{FF2B5EF4-FFF2-40B4-BE49-F238E27FC236}">
                <a16:creationId xmlns:a16="http://schemas.microsoft.com/office/drawing/2014/main" id="{F744F0CC-562C-5C5D-6554-46E9109375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9880" y="6245158"/>
            <a:ext cx="705498" cy="6437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rass PNG, Grass Transparent Background - FreeIconsPNG">
            <a:extLst>
              <a:ext uri="{FF2B5EF4-FFF2-40B4-BE49-F238E27FC236}">
                <a16:creationId xmlns:a16="http://schemas.microsoft.com/office/drawing/2014/main" id="{0C3699C9-2DAE-C393-4187-A473445EB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9382" y="5645776"/>
            <a:ext cx="908003" cy="828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rass PNG, Grass Transparent Background - FreeIconsPNG">
            <a:extLst>
              <a:ext uri="{FF2B5EF4-FFF2-40B4-BE49-F238E27FC236}">
                <a16:creationId xmlns:a16="http://schemas.microsoft.com/office/drawing/2014/main" id="{99193D90-FDB2-B523-A82C-E74CF1C7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898" y="5667373"/>
            <a:ext cx="908003" cy="82855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Cloud with solid fill">
            <a:extLst>
              <a:ext uri="{FF2B5EF4-FFF2-40B4-BE49-F238E27FC236}">
                <a16:creationId xmlns:a16="http://schemas.microsoft.com/office/drawing/2014/main" id="{E57EA754-501F-214F-D990-AD975511A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5135" y="1825159"/>
            <a:ext cx="1419496" cy="1419496"/>
          </a:xfrm>
          <a:prstGeom prst="rect">
            <a:avLst/>
          </a:prstGeom>
        </p:spPr>
      </p:pic>
      <p:grpSp>
        <p:nvGrpSpPr>
          <p:cNvPr id="1034" name="Group 1033">
            <a:extLst>
              <a:ext uri="{FF2B5EF4-FFF2-40B4-BE49-F238E27FC236}">
                <a16:creationId xmlns:a16="http://schemas.microsoft.com/office/drawing/2014/main" id="{0B236613-8AA8-5B54-20CE-87A232025E47}"/>
              </a:ext>
            </a:extLst>
          </p:cNvPr>
          <p:cNvGrpSpPr/>
          <p:nvPr/>
        </p:nvGrpSpPr>
        <p:grpSpPr>
          <a:xfrm>
            <a:off x="6972551" y="1088160"/>
            <a:ext cx="4023734" cy="5739586"/>
            <a:chOff x="6972551" y="1088160"/>
            <a:chExt cx="4023734" cy="5739586"/>
          </a:xfrm>
        </p:grpSpPr>
        <p:sp>
          <p:nvSpPr>
            <p:cNvPr id="1033" name="TextBox 1032">
              <a:extLst>
                <a:ext uri="{FF2B5EF4-FFF2-40B4-BE49-F238E27FC236}">
                  <a16:creationId xmlns:a16="http://schemas.microsoft.com/office/drawing/2014/main" id="{FCD52827-4B18-D354-C22D-2F68A07A88EE}"/>
                </a:ext>
              </a:extLst>
            </p:cNvPr>
            <p:cNvSpPr txBox="1"/>
            <p:nvPr/>
          </p:nvSpPr>
          <p:spPr>
            <a:xfrm>
              <a:off x="6972551" y="6458414"/>
              <a:ext cx="1077987" cy="369332"/>
            </a:xfrm>
            <a:prstGeom prst="rect">
              <a:avLst/>
            </a:prstGeom>
            <a:noFill/>
          </p:spPr>
          <p:txBody>
            <a:bodyPr wrap="none" rtlCol="0">
              <a:spAutoFit/>
            </a:bodyPr>
            <a:lstStyle/>
            <a:p>
              <a:r>
                <a:rPr lang="en-US" dirty="0">
                  <a:solidFill>
                    <a:schemeClr val="bg1"/>
                  </a:solidFill>
                </a:rPr>
                <a:t>Absorbed</a:t>
              </a:r>
            </a:p>
          </p:txBody>
        </p:sp>
        <p:cxnSp>
          <p:nvCxnSpPr>
            <p:cNvPr id="19" name="Straight Arrow Connector 18">
              <a:extLst>
                <a:ext uri="{FF2B5EF4-FFF2-40B4-BE49-F238E27FC236}">
                  <a16:creationId xmlns:a16="http://schemas.microsoft.com/office/drawing/2014/main" id="{57F3A800-9EB0-52CA-94A3-FC3D6B03C64B}"/>
                </a:ext>
              </a:extLst>
            </p:cNvPr>
            <p:cNvCxnSpPr/>
            <p:nvPr/>
          </p:nvCxnSpPr>
          <p:spPr>
            <a:xfrm flipH="1">
              <a:off x="7547956" y="1088160"/>
              <a:ext cx="3448329" cy="5407766"/>
            </a:xfrm>
            <a:prstGeom prst="straightConnector1">
              <a:avLst/>
            </a:prstGeom>
            <a:ln w="76200">
              <a:solidFill>
                <a:srgbClr val="FFC000"/>
              </a:solidFill>
              <a:headEnd type="none" w="med" len="med"/>
              <a:tailEnd type="arrow" w="med" len="med"/>
            </a:ln>
            <a:effectLst>
              <a:glow rad="63500">
                <a:srgbClr val="FF6600">
                  <a:alpha val="40000"/>
                </a:srgbClr>
              </a:glow>
            </a:effectLst>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E348BA25-B8AC-8B6E-593C-0B8AEA6AB016}"/>
              </a:ext>
            </a:extLst>
          </p:cNvPr>
          <p:cNvGrpSpPr/>
          <p:nvPr/>
        </p:nvGrpSpPr>
        <p:grpSpPr>
          <a:xfrm>
            <a:off x="8652074" y="1088160"/>
            <a:ext cx="2344211" cy="5304606"/>
            <a:chOff x="8652074" y="1088160"/>
            <a:chExt cx="2344211" cy="5304606"/>
          </a:xfrm>
        </p:grpSpPr>
        <p:grpSp>
          <p:nvGrpSpPr>
            <p:cNvPr id="27" name="Group 26">
              <a:extLst>
                <a:ext uri="{FF2B5EF4-FFF2-40B4-BE49-F238E27FC236}">
                  <a16:creationId xmlns:a16="http://schemas.microsoft.com/office/drawing/2014/main" id="{AA9FD461-CA09-9845-E436-91B6E2C8AD03}"/>
                </a:ext>
              </a:extLst>
            </p:cNvPr>
            <p:cNvGrpSpPr/>
            <p:nvPr/>
          </p:nvGrpSpPr>
          <p:grpSpPr>
            <a:xfrm>
              <a:off x="8652074" y="1088160"/>
              <a:ext cx="2344211" cy="5304606"/>
              <a:chOff x="8652074" y="1088160"/>
              <a:chExt cx="2344211" cy="5304606"/>
            </a:xfrm>
            <a:effectLst>
              <a:glow rad="63500">
                <a:srgbClr val="FF6600">
                  <a:alpha val="40000"/>
                </a:srgbClr>
              </a:glow>
            </a:effectLst>
          </p:grpSpPr>
          <p:cxnSp>
            <p:nvCxnSpPr>
              <p:cNvPr id="23" name="Straight Connector 22">
                <a:extLst>
                  <a:ext uri="{FF2B5EF4-FFF2-40B4-BE49-F238E27FC236}">
                    <a16:creationId xmlns:a16="http://schemas.microsoft.com/office/drawing/2014/main" id="{C14D4909-F1B3-B5F2-2E47-0497FC423273}"/>
                  </a:ext>
                </a:extLst>
              </p:cNvPr>
              <p:cNvCxnSpPr>
                <a:cxnSpLocks/>
              </p:cNvCxnSpPr>
              <p:nvPr/>
            </p:nvCxnSpPr>
            <p:spPr>
              <a:xfrm flipH="1">
                <a:off x="8657617" y="1088160"/>
                <a:ext cx="2338668" cy="530415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AC7CA7-B35B-CAA9-EE3F-B807B261B552}"/>
                  </a:ext>
                </a:extLst>
              </p:cNvPr>
              <p:cNvCxnSpPr/>
              <p:nvPr/>
            </p:nvCxnSpPr>
            <p:spPr>
              <a:xfrm flipV="1">
                <a:off x="8652074" y="4928364"/>
                <a:ext cx="1171676" cy="1464402"/>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030CD5AC-5DBF-AC5E-5E9A-D4DAC085A193}"/>
                </a:ext>
              </a:extLst>
            </p:cNvPr>
            <p:cNvGrpSpPr/>
            <p:nvPr/>
          </p:nvGrpSpPr>
          <p:grpSpPr>
            <a:xfrm rot="20564935">
              <a:off x="9822527" y="1219854"/>
              <a:ext cx="1173103" cy="5065087"/>
              <a:chOff x="9081696" y="911182"/>
              <a:chExt cx="1173103" cy="5065087"/>
            </a:xfrm>
            <a:effectLst>
              <a:glow rad="63500">
                <a:srgbClr val="FF6600">
                  <a:alpha val="40000"/>
                </a:srgbClr>
              </a:glow>
            </a:effectLst>
          </p:grpSpPr>
          <p:cxnSp>
            <p:nvCxnSpPr>
              <p:cNvPr id="29" name="Straight Connector 28">
                <a:extLst>
                  <a:ext uri="{FF2B5EF4-FFF2-40B4-BE49-F238E27FC236}">
                    <a16:creationId xmlns:a16="http://schemas.microsoft.com/office/drawing/2014/main" id="{1BFB544A-D49A-F8EE-59A7-11BBF07EEA91}"/>
                  </a:ext>
                </a:extLst>
              </p:cNvPr>
              <p:cNvCxnSpPr>
                <a:cxnSpLocks/>
              </p:cNvCxnSpPr>
              <p:nvPr/>
            </p:nvCxnSpPr>
            <p:spPr>
              <a:xfrm rot="1035065" flipH="1">
                <a:off x="9829592" y="911182"/>
                <a:ext cx="425207" cy="506508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B7F283-F2F2-36D9-BAF0-57AB10958DC8}"/>
                  </a:ext>
                </a:extLst>
              </p:cNvPr>
              <p:cNvCxnSpPr/>
              <p:nvPr/>
            </p:nvCxnSpPr>
            <p:spPr>
              <a:xfrm flipV="1">
                <a:off x="9081696" y="4358214"/>
                <a:ext cx="1171676" cy="1464402"/>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35" name="TextBox 1034">
              <a:extLst>
                <a:ext uri="{FF2B5EF4-FFF2-40B4-BE49-F238E27FC236}">
                  <a16:creationId xmlns:a16="http://schemas.microsoft.com/office/drawing/2014/main" id="{03878A23-2718-74E7-CA83-5C644E20C499}"/>
                </a:ext>
              </a:extLst>
            </p:cNvPr>
            <p:cNvSpPr txBox="1"/>
            <p:nvPr/>
          </p:nvSpPr>
          <p:spPr>
            <a:xfrm>
              <a:off x="9481219" y="5214308"/>
              <a:ext cx="1132233" cy="646331"/>
            </a:xfrm>
            <a:prstGeom prst="rect">
              <a:avLst/>
            </a:prstGeom>
            <a:noFill/>
          </p:spPr>
          <p:txBody>
            <a:bodyPr wrap="none" rtlCol="0">
              <a:spAutoFit/>
            </a:bodyPr>
            <a:lstStyle/>
            <a:p>
              <a:pPr algn="ctr"/>
              <a:r>
                <a:rPr lang="en-US" dirty="0">
                  <a:solidFill>
                    <a:schemeClr val="bg1"/>
                  </a:solidFill>
                </a:rPr>
                <a:t>Reflected </a:t>
              </a:r>
            </a:p>
            <a:p>
              <a:pPr algn="ctr"/>
              <a:r>
                <a:rPr lang="en-US" dirty="0">
                  <a:solidFill>
                    <a:schemeClr val="bg1"/>
                  </a:solidFill>
                </a:rPr>
                <a:t>by surface</a:t>
              </a:r>
            </a:p>
          </p:txBody>
        </p:sp>
      </p:grpSp>
      <p:grpSp>
        <p:nvGrpSpPr>
          <p:cNvPr id="1048" name="Group 1047">
            <a:extLst>
              <a:ext uri="{FF2B5EF4-FFF2-40B4-BE49-F238E27FC236}">
                <a16:creationId xmlns:a16="http://schemas.microsoft.com/office/drawing/2014/main" id="{7FA19B95-FD08-E3D1-FDF6-53D159297370}"/>
              </a:ext>
            </a:extLst>
          </p:cNvPr>
          <p:cNvGrpSpPr/>
          <p:nvPr/>
        </p:nvGrpSpPr>
        <p:grpSpPr>
          <a:xfrm>
            <a:off x="8421015" y="474893"/>
            <a:ext cx="2607695" cy="972790"/>
            <a:chOff x="8421015" y="474893"/>
            <a:chExt cx="2607695" cy="972790"/>
          </a:xfrm>
        </p:grpSpPr>
        <p:cxnSp>
          <p:nvCxnSpPr>
            <p:cNvPr id="1029" name="Straight Connector 1028">
              <a:extLst>
                <a:ext uri="{FF2B5EF4-FFF2-40B4-BE49-F238E27FC236}">
                  <a16:creationId xmlns:a16="http://schemas.microsoft.com/office/drawing/2014/main" id="{5461603F-F6AB-D83A-73F0-BFC10B4A0B55}"/>
                </a:ext>
              </a:extLst>
            </p:cNvPr>
            <p:cNvCxnSpPr>
              <a:cxnSpLocks/>
            </p:cNvCxnSpPr>
            <p:nvPr/>
          </p:nvCxnSpPr>
          <p:spPr>
            <a:xfrm flipH="1">
              <a:off x="9470604" y="1206299"/>
              <a:ext cx="1558106" cy="234968"/>
            </a:xfrm>
            <a:prstGeom prst="line">
              <a:avLst/>
            </a:prstGeom>
            <a:ln w="28575">
              <a:solidFill>
                <a:srgbClr val="FFC000"/>
              </a:solidFill>
            </a:ln>
            <a:effectLst>
              <a:glow rad="63500">
                <a:srgbClr val="FF66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22A5AA17-7411-FB99-AC53-0F202E3C8743}"/>
                </a:ext>
              </a:extLst>
            </p:cNvPr>
            <p:cNvCxnSpPr/>
            <p:nvPr/>
          </p:nvCxnSpPr>
          <p:spPr>
            <a:xfrm flipH="1" flipV="1">
              <a:off x="9112023" y="810981"/>
              <a:ext cx="364081" cy="636702"/>
            </a:xfrm>
            <a:prstGeom prst="straightConnector1">
              <a:avLst/>
            </a:prstGeom>
            <a:ln w="28575">
              <a:solidFill>
                <a:srgbClr val="FFC000"/>
              </a:solidFill>
              <a:headEnd type="none" w="med" len="med"/>
              <a:tailEnd type="arrow" w="med" len="med"/>
            </a:ln>
            <a:effectLst>
              <a:glow rad="63500">
                <a:srgbClr val="FF6600">
                  <a:alpha val="40000"/>
                </a:srgbClr>
              </a:glow>
            </a:effectLst>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0AF32C96-407E-FDAC-90C2-45EAD05ACB90}"/>
                </a:ext>
              </a:extLst>
            </p:cNvPr>
            <p:cNvSpPr txBox="1"/>
            <p:nvPr/>
          </p:nvSpPr>
          <p:spPr>
            <a:xfrm>
              <a:off x="8421015" y="474893"/>
              <a:ext cx="1475340" cy="369332"/>
            </a:xfrm>
            <a:prstGeom prst="rect">
              <a:avLst/>
            </a:prstGeom>
            <a:noFill/>
          </p:spPr>
          <p:txBody>
            <a:bodyPr wrap="none" rtlCol="0">
              <a:spAutoFit/>
            </a:bodyPr>
            <a:lstStyle/>
            <a:p>
              <a:r>
                <a:rPr lang="en-US" dirty="0">
                  <a:solidFill>
                    <a:schemeClr val="bg1"/>
                  </a:solidFill>
                </a:rPr>
                <a:t>Backscattered</a:t>
              </a:r>
            </a:p>
          </p:txBody>
        </p:sp>
      </p:grpSp>
      <p:grpSp>
        <p:nvGrpSpPr>
          <p:cNvPr id="1079" name="Group 1078">
            <a:extLst>
              <a:ext uri="{FF2B5EF4-FFF2-40B4-BE49-F238E27FC236}">
                <a16:creationId xmlns:a16="http://schemas.microsoft.com/office/drawing/2014/main" id="{EFFD23BE-E798-937F-C0FE-6D3D07487212}"/>
              </a:ext>
            </a:extLst>
          </p:cNvPr>
          <p:cNvGrpSpPr/>
          <p:nvPr/>
        </p:nvGrpSpPr>
        <p:grpSpPr>
          <a:xfrm>
            <a:off x="6860273" y="2034242"/>
            <a:ext cx="3540401" cy="823830"/>
            <a:chOff x="6860273" y="2034242"/>
            <a:chExt cx="3540401" cy="823830"/>
          </a:xfrm>
        </p:grpSpPr>
        <p:sp>
          <p:nvSpPr>
            <p:cNvPr id="1039" name="TextBox 1038">
              <a:extLst>
                <a:ext uri="{FF2B5EF4-FFF2-40B4-BE49-F238E27FC236}">
                  <a16:creationId xmlns:a16="http://schemas.microsoft.com/office/drawing/2014/main" id="{4E77C71A-03AF-9121-D813-7AE99EB9B631}"/>
                </a:ext>
              </a:extLst>
            </p:cNvPr>
            <p:cNvSpPr txBox="1"/>
            <p:nvPr/>
          </p:nvSpPr>
          <p:spPr>
            <a:xfrm>
              <a:off x="6860273" y="2211741"/>
              <a:ext cx="1313658" cy="646331"/>
            </a:xfrm>
            <a:prstGeom prst="rect">
              <a:avLst/>
            </a:prstGeom>
            <a:noFill/>
          </p:spPr>
          <p:txBody>
            <a:bodyPr wrap="square" rtlCol="0">
              <a:spAutoFit/>
            </a:bodyPr>
            <a:lstStyle/>
            <a:p>
              <a:pPr algn="ctr"/>
              <a:r>
                <a:rPr lang="en-US" dirty="0">
                  <a:solidFill>
                    <a:schemeClr val="bg1"/>
                  </a:solidFill>
                </a:rPr>
                <a:t>Absorbed by clouds</a:t>
              </a:r>
            </a:p>
          </p:txBody>
        </p:sp>
        <p:sp>
          <p:nvSpPr>
            <p:cNvPr id="1024" name="Freeform: Shape 1023">
              <a:extLst>
                <a:ext uri="{FF2B5EF4-FFF2-40B4-BE49-F238E27FC236}">
                  <a16:creationId xmlns:a16="http://schemas.microsoft.com/office/drawing/2014/main" id="{EA9711B9-5251-7BCB-2CCB-E3FBA48E6E3C}"/>
                </a:ext>
              </a:extLst>
            </p:cNvPr>
            <p:cNvSpPr/>
            <p:nvPr/>
          </p:nvSpPr>
          <p:spPr>
            <a:xfrm>
              <a:off x="8422245" y="2034242"/>
              <a:ext cx="1978429" cy="541613"/>
            </a:xfrm>
            <a:custGeom>
              <a:avLst/>
              <a:gdLst>
                <a:gd name="connsiteX0" fmla="*/ 1978429 w 1978429"/>
                <a:gd name="connsiteY0" fmla="*/ 0 h 541613"/>
                <a:gd name="connsiteX1" fmla="*/ 1180407 w 1978429"/>
                <a:gd name="connsiteY1" fmla="*/ 432262 h 541613"/>
                <a:gd name="connsiteX2" fmla="*/ 482138 w 1978429"/>
                <a:gd name="connsiteY2" fmla="*/ 532015 h 541613"/>
                <a:gd name="connsiteX3" fmla="*/ 0 w 1978429"/>
                <a:gd name="connsiteY3" fmla="*/ 532015 h 541613"/>
              </a:gdLst>
              <a:ahLst/>
              <a:cxnLst>
                <a:cxn ang="0">
                  <a:pos x="connsiteX0" y="connsiteY0"/>
                </a:cxn>
                <a:cxn ang="0">
                  <a:pos x="connsiteX1" y="connsiteY1"/>
                </a:cxn>
                <a:cxn ang="0">
                  <a:pos x="connsiteX2" y="connsiteY2"/>
                </a:cxn>
                <a:cxn ang="0">
                  <a:pos x="connsiteX3" y="connsiteY3"/>
                </a:cxn>
              </a:cxnLst>
              <a:rect l="l" t="t" r="r" b="b"/>
              <a:pathLst>
                <a:path w="1978429" h="541613">
                  <a:moveTo>
                    <a:pt x="1978429" y="0"/>
                  </a:moveTo>
                  <a:cubicBezTo>
                    <a:pt x="1704109" y="171796"/>
                    <a:pt x="1429789" y="343593"/>
                    <a:pt x="1180407" y="432262"/>
                  </a:cubicBezTo>
                  <a:cubicBezTo>
                    <a:pt x="931025" y="520931"/>
                    <a:pt x="678872" y="515390"/>
                    <a:pt x="482138" y="532015"/>
                  </a:cubicBezTo>
                  <a:cubicBezTo>
                    <a:pt x="285404" y="548640"/>
                    <a:pt x="142702" y="540327"/>
                    <a:pt x="0" y="532015"/>
                  </a:cubicBezTo>
                </a:path>
              </a:pathLst>
            </a:custGeom>
            <a:noFill/>
            <a:ln w="28575">
              <a:solidFill>
                <a:srgbClr val="FFC000"/>
              </a:solidFill>
              <a:headEnd type="none" w="med" len="med"/>
              <a:tailEnd type="arrow" w="med" len="med"/>
            </a:ln>
            <a:effectLst>
              <a:glow rad="63500">
                <a:srgbClr val="FF66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5" name="Group 1044">
            <a:extLst>
              <a:ext uri="{FF2B5EF4-FFF2-40B4-BE49-F238E27FC236}">
                <a16:creationId xmlns:a16="http://schemas.microsoft.com/office/drawing/2014/main" id="{CEC188FF-5E68-EC10-B581-6BD1D82F788E}"/>
              </a:ext>
            </a:extLst>
          </p:cNvPr>
          <p:cNvGrpSpPr/>
          <p:nvPr/>
        </p:nvGrpSpPr>
        <p:grpSpPr>
          <a:xfrm>
            <a:off x="7411720" y="867241"/>
            <a:ext cx="1313658" cy="1464933"/>
            <a:chOff x="7411686" y="867241"/>
            <a:chExt cx="1313658" cy="1464933"/>
          </a:xfrm>
        </p:grpSpPr>
        <p:cxnSp>
          <p:nvCxnSpPr>
            <p:cNvPr id="1042" name="Straight Arrow Connector 1041">
              <a:extLst>
                <a:ext uri="{FF2B5EF4-FFF2-40B4-BE49-F238E27FC236}">
                  <a16:creationId xmlns:a16="http://schemas.microsoft.com/office/drawing/2014/main" id="{839C1936-E336-6C15-5EF6-8FDD83A83020}"/>
                </a:ext>
              </a:extLst>
            </p:cNvPr>
            <p:cNvCxnSpPr>
              <a:cxnSpLocks/>
            </p:cNvCxnSpPr>
            <p:nvPr/>
          </p:nvCxnSpPr>
          <p:spPr>
            <a:xfrm flipH="1" flipV="1">
              <a:off x="8239606" y="1441267"/>
              <a:ext cx="225494" cy="890907"/>
            </a:xfrm>
            <a:prstGeom prst="straightConnector1">
              <a:avLst/>
            </a:prstGeom>
            <a:ln w="28575">
              <a:solidFill>
                <a:srgbClr val="FFC000"/>
              </a:solidFill>
              <a:headEnd type="none" w="med" len="med"/>
              <a:tailEnd type="arrow" w="med" len="med"/>
            </a:ln>
            <a:effectLst>
              <a:glow rad="63500">
                <a:srgbClr val="FF6600">
                  <a:alpha val="40000"/>
                </a:srgbClr>
              </a:glow>
            </a:effectLst>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79FECAFB-9278-C0FB-3F80-3936D4603CC6}"/>
                </a:ext>
              </a:extLst>
            </p:cNvPr>
            <p:cNvSpPr txBox="1"/>
            <p:nvPr/>
          </p:nvSpPr>
          <p:spPr>
            <a:xfrm>
              <a:off x="7411686" y="867241"/>
              <a:ext cx="1313658" cy="646331"/>
            </a:xfrm>
            <a:prstGeom prst="rect">
              <a:avLst/>
            </a:prstGeom>
            <a:noFill/>
          </p:spPr>
          <p:txBody>
            <a:bodyPr wrap="square" rtlCol="0">
              <a:spAutoFit/>
            </a:bodyPr>
            <a:lstStyle/>
            <a:p>
              <a:pPr algn="ctr"/>
              <a:r>
                <a:rPr lang="en-US" dirty="0">
                  <a:solidFill>
                    <a:schemeClr val="bg1"/>
                  </a:solidFill>
                </a:rPr>
                <a:t>Reflected by clouds</a:t>
              </a:r>
            </a:p>
          </p:txBody>
        </p:sp>
      </p:grpSp>
      <p:pic>
        <p:nvPicPr>
          <p:cNvPr id="2" name="Picture 8" descr="Realistic Sun PNG Transparent Images Free Download | Vector Files | Pngtree">
            <a:extLst>
              <a:ext uri="{FF2B5EF4-FFF2-40B4-BE49-F238E27FC236}">
                <a16:creationId xmlns:a16="http://schemas.microsoft.com/office/drawing/2014/main" id="{16CEAD23-902F-7616-1A48-6A4791E759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08" t="40819" r="29376" b="-2320"/>
          <a:stretch/>
        </p:blipFill>
        <p:spPr bwMode="auto">
          <a:xfrm>
            <a:off x="9818103" y="0"/>
            <a:ext cx="2377631" cy="2035703"/>
          </a:xfrm>
          <a:prstGeom prst="rect">
            <a:avLst/>
          </a:prstGeom>
          <a:noFill/>
          <a:extLst>
            <a:ext uri="{909E8E84-426E-40DD-AFC4-6F175D3DCCD1}">
              <a14:hiddenFill xmlns:a14="http://schemas.microsoft.com/office/drawing/2010/main">
                <a:solidFill>
                  <a:srgbClr val="FFFFFF"/>
                </a:solidFill>
              </a14:hiddenFill>
            </a:ext>
          </a:extLst>
        </p:spPr>
      </p:pic>
      <p:grpSp>
        <p:nvGrpSpPr>
          <p:cNvPr id="1050" name="Group 1049">
            <a:extLst>
              <a:ext uri="{FF2B5EF4-FFF2-40B4-BE49-F238E27FC236}">
                <a16:creationId xmlns:a16="http://schemas.microsoft.com/office/drawing/2014/main" id="{60575438-90EC-AD39-2D90-AF58CAD834AE}"/>
              </a:ext>
            </a:extLst>
          </p:cNvPr>
          <p:cNvGrpSpPr/>
          <p:nvPr/>
        </p:nvGrpSpPr>
        <p:grpSpPr>
          <a:xfrm>
            <a:off x="6692857" y="2837048"/>
            <a:ext cx="3188205" cy="873739"/>
            <a:chOff x="6692857" y="2837048"/>
            <a:chExt cx="3188205" cy="873739"/>
          </a:xfrm>
        </p:grpSpPr>
        <p:sp>
          <p:nvSpPr>
            <p:cNvPr id="1025" name="Freeform: Shape 1024">
              <a:extLst>
                <a:ext uri="{FF2B5EF4-FFF2-40B4-BE49-F238E27FC236}">
                  <a16:creationId xmlns:a16="http://schemas.microsoft.com/office/drawing/2014/main" id="{F79D30DE-3E10-59ED-D1D5-466F7027B91F}"/>
                </a:ext>
              </a:extLst>
            </p:cNvPr>
            <p:cNvSpPr/>
            <p:nvPr/>
          </p:nvSpPr>
          <p:spPr>
            <a:xfrm>
              <a:off x="7902633" y="2837048"/>
              <a:ext cx="1978429" cy="541613"/>
            </a:xfrm>
            <a:custGeom>
              <a:avLst/>
              <a:gdLst>
                <a:gd name="connsiteX0" fmla="*/ 1978429 w 1978429"/>
                <a:gd name="connsiteY0" fmla="*/ 0 h 541613"/>
                <a:gd name="connsiteX1" fmla="*/ 1180407 w 1978429"/>
                <a:gd name="connsiteY1" fmla="*/ 432262 h 541613"/>
                <a:gd name="connsiteX2" fmla="*/ 482138 w 1978429"/>
                <a:gd name="connsiteY2" fmla="*/ 532015 h 541613"/>
                <a:gd name="connsiteX3" fmla="*/ 0 w 1978429"/>
                <a:gd name="connsiteY3" fmla="*/ 532015 h 541613"/>
              </a:gdLst>
              <a:ahLst/>
              <a:cxnLst>
                <a:cxn ang="0">
                  <a:pos x="connsiteX0" y="connsiteY0"/>
                </a:cxn>
                <a:cxn ang="0">
                  <a:pos x="connsiteX1" y="connsiteY1"/>
                </a:cxn>
                <a:cxn ang="0">
                  <a:pos x="connsiteX2" y="connsiteY2"/>
                </a:cxn>
                <a:cxn ang="0">
                  <a:pos x="connsiteX3" y="connsiteY3"/>
                </a:cxn>
              </a:cxnLst>
              <a:rect l="l" t="t" r="r" b="b"/>
              <a:pathLst>
                <a:path w="1978429" h="541613">
                  <a:moveTo>
                    <a:pt x="1978429" y="0"/>
                  </a:moveTo>
                  <a:cubicBezTo>
                    <a:pt x="1704109" y="171796"/>
                    <a:pt x="1429789" y="343593"/>
                    <a:pt x="1180407" y="432262"/>
                  </a:cubicBezTo>
                  <a:cubicBezTo>
                    <a:pt x="931025" y="520931"/>
                    <a:pt x="678872" y="515390"/>
                    <a:pt x="482138" y="532015"/>
                  </a:cubicBezTo>
                  <a:cubicBezTo>
                    <a:pt x="285404" y="548640"/>
                    <a:pt x="142702" y="540327"/>
                    <a:pt x="0" y="532015"/>
                  </a:cubicBezTo>
                </a:path>
              </a:pathLst>
            </a:custGeom>
            <a:noFill/>
            <a:ln w="28575">
              <a:solidFill>
                <a:srgbClr val="FFC000"/>
              </a:solidFill>
              <a:headEnd type="none" w="med" len="med"/>
              <a:tailEnd type="arrow" w="med" len="med"/>
            </a:ln>
            <a:effectLst>
              <a:glow rad="63500">
                <a:srgbClr val="FF66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TextBox 1048">
              <a:extLst>
                <a:ext uri="{FF2B5EF4-FFF2-40B4-BE49-F238E27FC236}">
                  <a16:creationId xmlns:a16="http://schemas.microsoft.com/office/drawing/2014/main" id="{2F3037D0-43AF-5874-03C7-239FEC86F9D5}"/>
                </a:ext>
              </a:extLst>
            </p:cNvPr>
            <p:cNvSpPr txBox="1"/>
            <p:nvPr/>
          </p:nvSpPr>
          <p:spPr>
            <a:xfrm>
              <a:off x="6692857" y="3064456"/>
              <a:ext cx="1313658" cy="646331"/>
            </a:xfrm>
            <a:prstGeom prst="rect">
              <a:avLst/>
            </a:prstGeom>
            <a:noFill/>
          </p:spPr>
          <p:txBody>
            <a:bodyPr wrap="square" rtlCol="0">
              <a:spAutoFit/>
            </a:bodyPr>
            <a:lstStyle/>
            <a:p>
              <a:pPr algn="ctr"/>
              <a:r>
                <a:rPr lang="en-US" dirty="0">
                  <a:solidFill>
                    <a:schemeClr val="bg1"/>
                  </a:solidFill>
                </a:rPr>
                <a:t>Absorbed by aerosols</a:t>
              </a:r>
            </a:p>
          </p:txBody>
        </p:sp>
      </p:grpSp>
      <p:grpSp>
        <p:nvGrpSpPr>
          <p:cNvPr id="1071" name="Group 1070">
            <a:extLst>
              <a:ext uri="{FF2B5EF4-FFF2-40B4-BE49-F238E27FC236}">
                <a16:creationId xmlns:a16="http://schemas.microsoft.com/office/drawing/2014/main" id="{90E9E259-D686-A076-86BB-0D900E445449}"/>
              </a:ext>
            </a:extLst>
          </p:cNvPr>
          <p:cNvGrpSpPr/>
          <p:nvPr/>
        </p:nvGrpSpPr>
        <p:grpSpPr>
          <a:xfrm>
            <a:off x="4461398" y="1088160"/>
            <a:ext cx="1313658" cy="5386169"/>
            <a:chOff x="4461398" y="1088160"/>
            <a:chExt cx="1313658" cy="5386169"/>
          </a:xfrm>
        </p:grpSpPr>
        <p:sp>
          <p:nvSpPr>
            <p:cNvPr id="1069" name="TextBox 1068">
              <a:extLst>
                <a:ext uri="{FF2B5EF4-FFF2-40B4-BE49-F238E27FC236}">
                  <a16:creationId xmlns:a16="http://schemas.microsoft.com/office/drawing/2014/main" id="{0B2E6051-308A-8922-6B06-CE47ED2F7082}"/>
                </a:ext>
              </a:extLst>
            </p:cNvPr>
            <p:cNvSpPr txBox="1"/>
            <p:nvPr/>
          </p:nvSpPr>
          <p:spPr>
            <a:xfrm>
              <a:off x="4461398" y="5434628"/>
              <a:ext cx="1313658" cy="646331"/>
            </a:xfrm>
            <a:prstGeom prst="rect">
              <a:avLst/>
            </a:prstGeom>
            <a:noFill/>
          </p:spPr>
          <p:txBody>
            <a:bodyPr wrap="square" rtlCol="0">
              <a:spAutoFit/>
            </a:bodyPr>
            <a:lstStyle/>
            <a:p>
              <a:pPr algn="ctr"/>
              <a:r>
                <a:rPr lang="en-US" dirty="0">
                  <a:solidFill>
                    <a:schemeClr val="bg1"/>
                  </a:solidFill>
                </a:rPr>
                <a:t>Emission by the surface</a:t>
              </a:r>
            </a:p>
          </p:txBody>
        </p:sp>
        <p:cxnSp>
          <p:nvCxnSpPr>
            <p:cNvPr id="1052" name="Straight Arrow Connector 1051">
              <a:extLst>
                <a:ext uri="{FF2B5EF4-FFF2-40B4-BE49-F238E27FC236}">
                  <a16:creationId xmlns:a16="http://schemas.microsoft.com/office/drawing/2014/main" id="{052FCA9C-533D-5AD5-3051-228D74EA4AD2}"/>
                </a:ext>
              </a:extLst>
            </p:cNvPr>
            <p:cNvCxnSpPr/>
            <p:nvPr/>
          </p:nvCxnSpPr>
          <p:spPr>
            <a:xfrm flipV="1">
              <a:off x="4488876" y="1088160"/>
              <a:ext cx="0" cy="5386169"/>
            </a:xfrm>
            <a:prstGeom prst="straightConnector1">
              <a:avLst/>
            </a:prstGeom>
            <a:ln w="76200">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2819ADC5-7DE4-EA62-1117-CCCF9982001D}"/>
              </a:ext>
            </a:extLst>
          </p:cNvPr>
          <p:cNvGrpSpPr/>
          <p:nvPr/>
        </p:nvGrpSpPr>
        <p:grpSpPr>
          <a:xfrm>
            <a:off x="2654531" y="2802342"/>
            <a:ext cx="3222837" cy="2522879"/>
            <a:chOff x="2654531" y="2802342"/>
            <a:chExt cx="3222837" cy="2522879"/>
          </a:xfrm>
        </p:grpSpPr>
        <p:cxnSp>
          <p:nvCxnSpPr>
            <p:cNvPr id="1057" name="Straight Arrow Connector 1056">
              <a:extLst>
                <a:ext uri="{FF2B5EF4-FFF2-40B4-BE49-F238E27FC236}">
                  <a16:creationId xmlns:a16="http://schemas.microsoft.com/office/drawing/2014/main" id="{E4C5CE4E-9142-8143-B445-EAE2C4B1823D}"/>
                </a:ext>
              </a:extLst>
            </p:cNvPr>
            <p:cNvCxnSpPr>
              <a:cxnSpLocks/>
            </p:cNvCxnSpPr>
            <p:nvPr/>
          </p:nvCxnSpPr>
          <p:spPr>
            <a:xfrm>
              <a:off x="2654531" y="2802342"/>
              <a:ext cx="0" cy="1370517"/>
            </a:xfrm>
            <a:prstGeom prst="straightConnector1">
              <a:avLst/>
            </a:prstGeom>
            <a:ln w="28575">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6322DC61-67EA-FD68-8B97-722D01DF296D}"/>
                </a:ext>
              </a:extLst>
            </p:cNvPr>
            <p:cNvCxnSpPr>
              <a:cxnSpLocks/>
            </p:cNvCxnSpPr>
            <p:nvPr/>
          </p:nvCxnSpPr>
          <p:spPr>
            <a:xfrm flipH="1">
              <a:off x="5864628" y="4423919"/>
              <a:ext cx="12740" cy="901302"/>
            </a:xfrm>
            <a:prstGeom prst="straightConnector1">
              <a:avLst/>
            </a:prstGeom>
            <a:ln w="28575">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4E868648-FBB6-02DB-7DEC-46E468861AA1}"/>
              </a:ext>
            </a:extLst>
          </p:cNvPr>
          <p:cNvGrpSpPr/>
          <p:nvPr/>
        </p:nvGrpSpPr>
        <p:grpSpPr>
          <a:xfrm>
            <a:off x="2620388" y="879566"/>
            <a:ext cx="3291893" cy="3018332"/>
            <a:chOff x="2620388" y="879566"/>
            <a:chExt cx="3291893" cy="3018332"/>
          </a:xfrm>
        </p:grpSpPr>
        <p:cxnSp>
          <p:nvCxnSpPr>
            <p:cNvPr id="1055" name="Straight Arrow Connector 1054">
              <a:extLst>
                <a:ext uri="{FF2B5EF4-FFF2-40B4-BE49-F238E27FC236}">
                  <a16:creationId xmlns:a16="http://schemas.microsoft.com/office/drawing/2014/main" id="{A21C26D4-144E-CC70-0F6C-807CEE9E3E28}"/>
                </a:ext>
              </a:extLst>
            </p:cNvPr>
            <p:cNvCxnSpPr>
              <a:cxnSpLocks/>
            </p:cNvCxnSpPr>
            <p:nvPr/>
          </p:nvCxnSpPr>
          <p:spPr>
            <a:xfrm flipV="1">
              <a:off x="2654531" y="879566"/>
              <a:ext cx="0" cy="1609584"/>
            </a:xfrm>
            <a:prstGeom prst="straightConnector1">
              <a:avLst/>
            </a:prstGeom>
            <a:ln w="28575">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sp>
          <p:nvSpPr>
            <p:cNvPr id="1068" name="TextBox 1067">
              <a:extLst>
                <a:ext uri="{FF2B5EF4-FFF2-40B4-BE49-F238E27FC236}">
                  <a16:creationId xmlns:a16="http://schemas.microsoft.com/office/drawing/2014/main" id="{034BE441-5CF4-90FD-9C04-36B182BC64C3}"/>
                </a:ext>
              </a:extLst>
            </p:cNvPr>
            <p:cNvSpPr txBox="1"/>
            <p:nvPr/>
          </p:nvSpPr>
          <p:spPr>
            <a:xfrm>
              <a:off x="2620388" y="1408490"/>
              <a:ext cx="1313658" cy="646331"/>
            </a:xfrm>
            <a:prstGeom prst="rect">
              <a:avLst/>
            </a:prstGeom>
            <a:noFill/>
          </p:spPr>
          <p:txBody>
            <a:bodyPr wrap="square" rtlCol="0">
              <a:spAutoFit/>
            </a:bodyPr>
            <a:lstStyle/>
            <a:p>
              <a:pPr algn="ctr"/>
              <a:r>
                <a:rPr lang="en-US" dirty="0">
                  <a:solidFill>
                    <a:schemeClr val="bg1"/>
                  </a:solidFill>
                </a:rPr>
                <a:t>Emission by clouds</a:t>
              </a:r>
            </a:p>
          </p:txBody>
        </p:sp>
        <p:grpSp>
          <p:nvGrpSpPr>
            <p:cNvPr id="1080" name="Group 1079">
              <a:extLst>
                <a:ext uri="{FF2B5EF4-FFF2-40B4-BE49-F238E27FC236}">
                  <a16:creationId xmlns:a16="http://schemas.microsoft.com/office/drawing/2014/main" id="{46CBA6A0-B2AA-68C2-4650-851E624A77E1}"/>
                </a:ext>
              </a:extLst>
            </p:cNvPr>
            <p:cNvGrpSpPr/>
            <p:nvPr/>
          </p:nvGrpSpPr>
          <p:grpSpPr>
            <a:xfrm>
              <a:off x="4598623" y="2474974"/>
              <a:ext cx="1313658" cy="1422924"/>
              <a:chOff x="4598623" y="2474974"/>
              <a:chExt cx="1313658" cy="1422924"/>
            </a:xfrm>
          </p:grpSpPr>
          <p:cxnSp>
            <p:nvCxnSpPr>
              <p:cNvPr id="1065" name="Straight Arrow Connector 1064">
                <a:extLst>
                  <a:ext uri="{FF2B5EF4-FFF2-40B4-BE49-F238E27FC236}">
                    <a16:creationId xmlns:a16="http://schemas.microsoft.com/office/drawing/2014/main" id="{15D8B970-DDB3-B8FB-CB7A-5C972DCB4D81}"/>
                  </a:ext>
                </a:extLst>
              </p:cNvPr>
              <p:cNvCxnSpPr>
                <a:cxnSpLocks/>
              </p:cNvCxnSpPr>
              <p:nvPr/>
            </p:nvCxnSpPr>
            <p:spPr>
              <a:xfrm flipV="1">
                <a:off x="5864628" y="2474974"/>
                <a:ext cx="0" cy="1422924"/>
              </a:xfrm>
              <a:prstGeom prst="straightConnector1">
                <a:avLst/>
              </a:prstGeom>
              <a:ln w="28575">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BBF9B103-0A97-B0BE-D4C0-156DA9168BE3}"/>
                  </a:ext>
                </a:extLst>
              </p:cNvPr>
              <p:cNvSpPr txBox="1"/>
              <p:nvPr/>
            </p:nvSpPr>
            <p:spPr>
              <a:xfrm>
                <a:off x="4598623" y="2531844"/>
                <a:ext cx="1313658" cy="1200329"/>
              </a:xfrm>
              <a:prstGeom prst="rect">
                <a:avLst/>
              </a:prstGeom>
              <a:noFill/>
            </p:spPr>
            <p:txBody>
              <a:bodyPr wrap="square" rtlCol="0">
                <a:spAutoFit/>
              </a:bodyPr>
              <a:lstStyle/>
              <a:p>
                <a:pPr algn="ctr"/>
                <a:r>
                  <a:rPr lang="en-US" dirty="0">
                    <a:solidFill>
                      <a:schemeClr val="bg1"/>
                    </a:solidFill>
                  </a:rPr>
                  <a:t>Emission by Greenhouse gases (GHGs)</a:t>
                </a:r>
              </a:p>
            </p:txBody>
          </p:sp>
        </p:grpSp>
      </p:grpSp>
      <p:grpSp>
        <p:nvGrpSpPr>
          <p:cNvPr id="1078" name="Group 1077">
            <a:extLst>
              <a:ext uri="{FF2B5EF4-FFF2-40B4-BE49-F238E27FC236}">
                <a16:creationId xmlns:a16="http://schemas.microsoft.com/office/drawing/2014/main" id="{4050DEE0-23E5-2263-C57D-B457B5CA6D28}"/>
              </a:ext>
            </a:extLst>
          </p:cNvPr>
          <p:cNvGrpSpPr/>
          <p:nvPr/>
        </p:nvGrpSpPr>
        <p:grpSpPr>
          <a:xfrm>
            <a:off x="3021628" y="2714719"/>
            <a:ext cx="1467244" cy="942881"/>
            <a:chOff x="3021628" y="2714719"/>
            <a:chExt cx="1467244" cy="942881"/>
          </a:xfrm>
        </p:grpSpPr>
        <p:sp>
          <p:nvSpPr>
            <p:cNvPr id="1076" name="Freeform: Shape 1075">
              <a:extLst>
                <a:ext uri="{FF2B5EF4-FFF2-40B4-BE49-F238E27FC236}">
                  <a16:creationId xmlns:a16="http://schemas.microsoft.com/office/drawing/2014/main" id="{62F44558-B707-FAA1-5BFD-569A47DE0E23}"/>
                </a:ext>
              </a:extLst>
            </p:cNvPr>
            <p:cNvSpPr/>
            <p:nvPr/>
          </p:nvSpPr>
          <p:spPr>
            <a:xfrm>
              <a:off x="3293161" y="2714719"/>
              <a:ext cx="1195711" cy="942881"/>
            </a:xfrm>
            <a:custGeom>
              <a:avLst/>
              <a:gdLst>
                <a:gd name="connsiteX0" fmla="*/ 1147156 w 1147156"/>
                <a:gd name="connsiteY0" fmla="*/ 914400 h 914400"/>
                <a:gd name="connsiteX1" fmla="*/ 897774 w 1147156"/>
                <a:gd name="connsiteY1" fmla="*/ 332509 h 914400"/>
                <a:gd name="connsiteX2" fmla="*/ 266007 w 1147156"/>
                <a:gd name="connsiteY2" fmla="*/ 66502 h 914400"/>
                <a:gd name="connsiteX3" fmla="*/ 0 w 1147156"/>
                <a:gd name="connsiteY3" fmla="*/ 0 h 914400"/>
              </a:gdLst>
              <a:ahLst/>
              <a:cxnLst>
                <a:cxn ang="0">
                  <a:pos x="connsiteX0" y="connsiteY0"/>
                </a:cxn>
                <a:cxn ang="0">
                  <a:pos x="connsiteX1" y="connsiteY1"/>
                </a:cxn>
                <a:cxn ang="0">
                  <a:pos x="connsiteX2" y="connsiteY2"/>
                </a:cxn>
                <a:cxn ang="0">
                  <a:pos x="connsiteX3" y="connsiteY3"/>
                </a:cxn>
              </a:cxnLst>
              <a:rect l="l" t="t" r="r" b="b"/>
              <a:pathLst>
                <a:path w="1147156" h="914400">
                  <a:moveTo>
                    <a:pt x="1147156" y="914400"/>
                  </a:moveTo>
                  <a:cubicBezTo>
                    <a:pt x="1095894" y="694112"/>
                    <a:pt x="1044632" y="473825"/>
                    <a:pt x="897774" y="332509"/>
                  </a:cubicBezTo>
                  <a:cubicBezTo>
                    <a:pt x="750916" y="191193"/>
                    <a:pt x="415636" y="121920"/>
                    <a:pt x="266007" y="66502"/>
                  </a:cubicBezTo>
                  <a:cubicBezTo>
                    <a:pt x="116378" y="11084"/>
                    <a:pt x="58189" y="5542"/>
                    <a:pt x="0" y="0"/>
                  </a:cubicBezTo>
                </a:path>
              </a:pathLst>
            </a:custGeom>
            <a:ln w="28575">
              <a:solidFill>
                <a:srgbClr val="FFFF00"/>
              </a:solidFill>
              <a:headEnd type="none" w="med" len="med"/>
              <a:tailEnd type="arrow"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7" name="TextBox 1076">
              <a:extLst>
                <a:ext uri="{FF2B5EF4-FFF2-40B4-BE49-F238E27FC236}">
                  <a16:creationId xmlns:a16="http://schemas.microsoft.com/office/drawing/2014/main" id="{09FE6156-A487-085A-086A-133EE7F9234A}"/>
                </a:ext>
              </a:extLst>
            </p:cNvPr>
            <p:cNvSpPr txBox="1"/>
            <p:nvPr/>
          </p:nvSpPr>
          <p:spPr>
            <a:xfrm>
              <a:off x="3021628" y="2975669"/>
              <a:ext cx="1313658" cy="646331"/>
            </a:xfrm>
            <a:prstGeom prst="rect">
              <a:avLst/>
            </a:prstGeom>
            <a:noFill/>
          </p:spPr>
          <p:txBody>
            <a:bodyPr wrap="square" rtlCol="0">
              <a:spAutoFit/>
            </a:bodyPr>
            <a:lstStyle/>
            <a:p>
              <a:pPr algn="ctr"/>
              <a:r>
                <a:rPr lang="en-US" dirty="0">
                  <a:solidFill>
                    <a:schemeClr val="bg1"/>
                  </a:solidFill>
                </a:rPr>
                <a:t>Absorption by clouds</a:t>
              </a:r>
            </a:p>
          </p:txBody>
        </p:sp>
      </p:grpSp>
      <p:grpSp>
        <p:nvGrpSpPr>
          <p:cNvPr id="12" name="Group 11">
            <a:extLst>
              <a:ext uri="{FF2B5EF4-FFF2-40B4-BE49-F238E27FC236}">
                <a16:creationId xmlns:a16="http://schemas.microsoft.com/office/drawing/2014/main" id="{8C9E7349-64B5-4D0F-AB4F-867303276BF1}"/>
              </a:ext>
            </a:extLst>
          </p:cNvPr>
          <p:cNvGrpSpPr/>
          <p:nvPr/>
        </p:nvGrpSpPr>
        <p:grpSpPr>
          <a:xfrm>
            <a:off x="4488876" y="3528684"/>
            <a:ext cx="2544732" cy="1658459"/>
            <a:chOff x="4488876" y="3528684"/>
            <a:chExt cx="2544732" cy="1658459"/>
          </a:xfrm>
        </p:grpSpPr>
        <p:grpSp>
          <p:nvGrpSpPr>
            <p:cNvPr id="1084" name="Group 1083">
              <a:extLst>
                <a:ext uri="{FF2B5EF4-FFF2-40B4-BE49-F238E27FC236}">
                  <a16:creationId xmlns:a16="http://schemas.microsoft.com/office/drawing/2014/main" id="{FADEF392-DF89-3EF5-82BD-43AA30A240C2}"/>
                </a:ext>
              </a:extLst>
            </p:cNvPr>
            <p:cNvGrpSpPr/>
            <p:nvPr/>
          </p:nvGrpSpPr>
          <p:grpSpPr>
            <a:xfrm>
              <a:off x="4488876" y="3528684"/>
              <a:ext cx="2397283" cy="1658459"/>
              <a:chOff x="4488876" y="3528684"/>
              <a:chExt cx="2397283" cy="1658459"/>
            </a:xfrm>
          </p:grpSpPr>
          <p:sp>
            <p:nvSpPr>
              <p:cNvPr id="1059" name="TextBox 1058">
                <a:extLst>
                  <a:ext uri="{FF2B5EF4-FFF2-40B4-BE49-F238E27FC236}">
                    <a16:creationId xmlns:a16="http://schemas.microsoft.com/office/drawing/2014/main" id="{B61E68C4-A67D-8DC8-D7E3-886E4D88AF80}"/>
                  </a:ext>
                </a:extLst>
              </p:cNvPr>
              <p:cNvSpPr txBox="1"/>
              <p:nvPr/>
            </p:nvSpPr>
            <p:spPr>
              <a:xfrm rot="19767665">
                <a:off x="5895041" y="3528684"/>
                <a:ext cx="914400" cy="369332"/>
              </a:xfrm>
              <a:prstGeom prst="rect">
                <a:avLst/>
              </a:prstGeom>
              <a:noFill/>
            </p:spPr>
            <p:txBody>
              <a:bodyPr wrap="square" rtlCol="0">
                <a:spAutoFit/>
              </a:bodyPr>
              <a:lstStyle/>
              <a:p>
                <a:r>
                  <a:rPr lang="en-US" dirty="0">
                    <a:solidFill>
                      <a:schemeClr val="bg1"/>
                    </a:solidFill>
                  </a:rPr>
                  <a:t>CO</a:t>
                </a:r>
                <a:r>
                  <a:rPr lang="en-US" baseline="-25000" dirty="0">
                    <a:solidFill>
                      <a:schemeClr val="bg1"/>
                    </a:solidFill>
                  </a:rPr>
                  <a:t>2</a:t>
                </a:r>
              </a:p>
            </p:txBody>
          </p:sp>
          <p:sp>
            <p:nvSpPr>
              <p:cNvPr id="1060" name="TextBox 1059">
                <a:extLst>
                  <a:ext uri="{FF2B5EF4-FFF2-40B4-BE49-F238E27FC236}">
                    <a16:creationId xmlns:a16="http://schemas.microsoft.com/office/drawing/2014/main" id="{7614FC99-1271-CDF0-55DF-3DCB735CD3F1}"/>
                  </a:ext>
                </a:extLst>
              </p:cNvPr>
              <p:cNvSpPr txBox="1"/>
              <p:nvPr/>
            </p:nvSpPr>
            <p:spPr>
              <a:xfrm rot="683739">
                <a:off x="5584591" y="3984593"/>
                <a:ext cx="914400" cy="369332"/>
              </a:xfrm>
              <a:prstGeom prst="rect">
                <a:avLst/>
              </a:prstGeom>
              <a:noFill/>
            </p:spPr>
            <p:txBody>
              <a:bodyPr wrap="square" rtlCol="0">
                <a:spAutoFit/>
              </a:bodyPr>
              <a:lstStyle/>
              <a:p>
                <a:r>
                  <a:rPr lang="en-US" dirty="0">
                    <a:solidFill>
                      <a:srgbClr val="CCFFCC"/>
                    </a:solidFill>
                  </a:rPr>
                  <a:t>CH</a:t>
                </a:r>
                <a:r>
                  <a:rPr lang="en-US" baseline="-25000" dirty="0">
                    <a:solidFill>
                      <a:srgbClr val="CCFFCC"/>
                    </a:solidFill>
                  </a:rPr>
                  <a:t>4</a:t>
                </a:r>
              </a:p>
            </p:txBody>
          </p:sp>
          <p:sp>
            <p:nvSpPr>
              <p:cNvPr id="1061" name="TextBox 1060">
                <a:extLst>
                  <a:ext uri="{FF2B5EF4-FFF2-40B4-BE49-F238E27FC236}">
                    <a16:creationId xmlns:a16="http://schemas.microsoft.com/office/drawing/2014/main" id="{9B954E32-4F7D-1C69-A920-4E4489A83283}"/>
                  </a:ext>
                </a:extLst>
              </p:cNvPr>
              <p:cNvSpPr txBox="1"/>
              <p:nvPr/>
            </p:nvSpPr>
            <p:spPr>
              <a:xfrm rot="21362641">
                <a:off x="5971759" y="4207711"/>
                <a:ext cx="914400" cy="369332"/>
              </a:xfrm>
              <a:prstGeom prst="rect">
                <a:avLst/>
              </a:prstGeom>
              <a:noFill/>
            </p:spPr>
            <p:txBody>
              <a:bodyPr wrap="square" rtlCol="0">
                <a:spAutoFit/>
              </a:bodyPr>
              <a:lstStyle/>
              <a:p>
                <a:r>
                  <a:rPr lang="en-US" dirty="0">
                    <a:solidFill>
                      <a:srgbClr val="CCCCFF"/>
                    </a:solidFill>
                  </a:rPr>
                  <a:t>N</a:t>
                </a:r>
                <a:r>
                  <a:rPr lang="en-US" baseline="-25000" dirty="0">
                    <a:solidFill>
                      <a:srgbClr val="CCCCFF"/>
                    </a:solidFill>
                  </a:rPr>
                  <a:t>2</a:t>
                </a:r>
                <a:r>
                  <a:rPr lang="en-US" dirty="0">
                    <a:solidFill>
                      <a:srgbClr val="CCCCFF"/>
                    </a:solidFill>
                  </a:rPr>
                  <a:t>0</a:t>
                </a:r>
                <a:endParaRPr lang="en-US" baseline="-25000" dirty="0">
                  <a:solidFill>
                    <a:srgbClr val="CCCCFF"/>
                  </a:solidFill>
                </a:endParaRPr>
              </a:p>
            </p:txBody>
          </p:sp>
          <p:sp>
            <p:nvSpPr>
              <p:cNvPr id="1063" name="TextBox 1062">
                <a:extLst>
                  <a:ext uri="{FF2B5EF4-FFF2-40B4-BE49-F238E27FC236}">
                    <a16:creationId xmlns:a16="http://schemas.microsoft.com/office/drawing/2014/main" id="{947BA4F6-C6C7-CF97-A9CC-035E1BAF7593}"/>
                  </a:ext>
                </a:extLst>
              </p:cNvPr>
              <p:cNvSpPr txBox="1"/>
              <p:nvPr/>
            </p:nvSpPr>
            <p:spPr>
              <a:xfrm rot="202847">
                <a:off x="5165585" y="3651161"/>
                <a:ext cx="914400" cy="369332"/>
              </a:xfrm>
              <a:prstGeom prst="rect">
                <a:avLst/>
              </a:prstGeom>
              <a:noFill/>
            </p:spPr>
            <p:txBody>
              <a:bodyPr wrap="square" rtlCol="0">
                <a:spAutoFit/>
              </a:bodyPr>
              <a:lstStyle/>
              <a:p>
                <a:r>
                  <a:rPr lang="en-US" dirty="0">
                    <a:solidFill>
                      <a:srgbClr val="FFCC66"/>
                    </a:solidFill>
                  </a:rPr>
                  <a:t>HFC</a:t>
                </a:r>
                <a:endParaRPr lang="en-US" baseline="-25000" dirty="0">
                  <a:solidFill>
                    <a:srgbClr val="FFCC66"/>
                  </a:solidFill>
                </a:endParaRPr>
              </a:p>
            </p:txBody>
          </p:sp>
          <p:grpSp>
            <p:nvGrpSpPr>
              <p:cNvPr id="1073" name="Group 1072">
                <a:extLst>
                  <a:ext uri="{FF2B5EF4-FFF2-40B4-BE49-F238E27FC236}">
                    <a16:creationId xmlns:a16="http://schemas.microsoft.com/office/drawing/2014/main" id="{128AE23B-5AFE-9641-8658-47C13EB06AE8}"/>
                  </a:ext>
                </a:extLst>
              </p:cNvPr>
              <p:cNvGrpSpPr/>
              <p:nvPr/>
            </p:nvGrpSpPr>
            <p:grpSpPr>
              <a:xfrm>
                <a:off x="4488876" y="4104715"/>
                <a:ext cx="1452902" cy="1082428"/>
                <a:chOff x="4488876" y="4104715"/>
                <a:chExt cx="1452902" cy="1082428"/>
              </a:xfrm>
            </p:grpSpPr>
            <p:sp>
              <p:nvSpPr>
                <p:cNvPr id="1053" name="Freeform: Shape 1052">
                  <a:extLst>
                    <a:ext uri="{FF2B5EF4-FFF2-40B4-BE49-F238E27FC236}">
                      <a16:creationId xmlns:a16="http://schemas.microsoft.com/office/drawing/2014/main" id="{83B379F2-6207-E10D-4A11-FCC9220DEE97}"/>
                    </a:ext>
                  </a:extLst>
                </p:cNvPr>
                <p:cNvSpPr/>
                <p:nvPr/>
              </p:nvSpPr>
              <p:spPr>
                <a:xfrm>
                  <a:off x="4488876" y="4104715"/>
                  <a:ext cx="1050764" cy="1082428"/>
                </a:xfrm>
                <a:custGeom>
                  <a:avLst/>
                  <a:gdLst>
                    <a:gd name="connsiteX0" fmla="*/ 0 w 847898"/>
                    <a:gd name="connsiteY0" fmla="*/ 997527 h 997527"/>
                    <a:gd name="connsiteX1" fmla="*/ 249381 w 847898"/>
                    <a:gd name="connsiteY1" fmla="*/ 415636 h 997527"/>
                    <a:gd name="connsiteX2" fmla="*/ 847898 w 847898"/>
                    <a:gd name="connsiteY2" fmla="*/ 0 h 997527"/>
                  </a:gdLst>
                  <a:ahLst/>
                  <a:cxnLst>
                    <a:cxn ang="0">
                      <a:pos x="connsiteX0" y="connsiteY0"/>
                    </a:cxn>
                    <a:cxn ang="0">
                      <a:pos x="connsiteX1" y="connsiteY1"/>
                    </a:cxn>
                    <a:cxn ang="0">
                      <a:pos x="connsiteX2" y="connsiteY2"/>
                    </a:cxn>
                  </a:cxnLst>
                  <a:rect l="l" t="t" r="r" b="b"/>
                  <a:pathLst>
                    <a:path w="847898" h="997527">
                      <a:moveTo>
                        <a:pt x="0" y="997527"/>
                      </a:moveTo>
                      <a:cubicBezTo>
                        <a:pt x="54032" y="789708"/>
                        <a:pt x="108065" y="581890"/>
                        <a:pt x="249381" y="415636"/>
                      </a:cubicBezTo>
                      <a:cubicBezTo>
                        <a:pt x="390697" y="249381"/>
                        <a:pt x="619297" y="124690"/>
                        <a:pt x="847898" y="0"/>
                      </a:cubicBezTo>
                    </a:path>
                  </a:pathLst>
                </a:custGeom>
                <a:noFill/>
                <a:ln w="28575">
                  <a:solidFill>
                    <a:srgbClr val="FFFF00"/>
                  </a:solidFill>
                  <a:headEnd type="none" w="med" len="med"/>
                  <a:tailEnd type="arrow" w="med" len="med"/>
                </a:ln>
                <a:effectLst>
                  <a:glow rad="101600">
                    <a:srgbClr val="FFC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TextBox 1071">
                  <a:extLst>
                    <a:ext uri="{FF2B5EF4-FFF2-40B4-BE49-F238E27FC236}">
                      <a16:creationId xmlns:a16="http://schemas.microsoft.com/office/drawing/2014/main" id="{30CDD456-A01F-8CD3-C38E-E30CAF1F454F}"/>
                    </a:ext>
                  </a:extLst>
                </p:cNvPr>
                <p:cNvSpPr txBox="1"/>
                <p:nvPr/>
              </p:nvSpPr>
              <p:spPr>
                <a:xfrm>
                  <a:off x="4628120" y="4474394"/>
                  <a:ext cx="1313658" cy="646331"/>
                </a:xfrm>
                <a:prstGeom prst="rect">
                  <a:avLst/>
                </a:prstGeom>
                <a:noFill/>
              </p:spPr>
              <p:txBody>
                <a:bodyPr wrap="square" rtlCol="0">
                  <a:spAutoFit/>
                </a:bodyPr>
                <a:lstStyle/>
                <a:p>
                  <a:pPr algn="ctr"/>
                  <a:r>
                    <a:rPr lang="en-US" dirty="0">
                      <a:solidFill>
                        <a:schemeClr val="bg1"/>
                      </a:solidFill>
                    </a:rPr>
                    <a:t>Absorption by GHG’s</a:t>
                  </a:r>
                </a:p>
              </p:txBody>
            </p:sp>
          </p:grpSp>
        </p:grpSp>
        <p:sp>
          <p:nvSpPr>
            <p:cNvPr id="8" name="TextBox 7">
              <a:extLst>
                <a:ext uri="{FF2B5EF4-FFF2-40B4-BE49-F238E27FC236}">
                  <a16:creationId xmlns:a16="http://schemas.microsoft.com/office/drawing/2014/main" id="{7C1030D9-203A-02DE-3CC6-61C8E7454595}"/>
                </a:ext>
              </a:extLst>
            </p:cNvPr>
            <p:cNvSpPr txBox="1"/>
            <p:nvPr/>
          </p:nvSpPr>
          <p:spPr>
            <a:xfrm rot="21362641">
              <a:off x="6119208" y="3850504"/>
              <a:ext cx="914400" cy="369332"/>
            </a:xfrm>
            <a:prstGeom prst="rect">
              <a:avLst/>
            </a:prstGeom>
            <a:noFill/>
          </p:spPr>
          <p:txBody>
            <a:bodyPr wrap="square" rtlCol="0">
              <a:spAutoFit/>
            </a:bodyPr>
            <a:lstStyle/>
            <a:p>
              <a:r>
                <a:rPr lang="en-US" dirty="0">
                  <a:solidFill>
                    <a:srgbClr val="FFFF99"/>
                  </a:solidFill>
                </a:rPr>
                <a:t>O</a:t>
              </a:r>
              <a:r>
                <a:rPr lang="en-US" baseline="-25000" dirty="0">
                  <a:solidFill>
                    <a:srgbClr val="FFFF99"/>
                  </a:solidFill>
                </a:rPr>
                <a:t>3</a:t>
              </a:r>
            </a:p>
          </p:txBody>
        </p:sp>
      </p:grpSp>
    </p:spTree>
    <p:extLst>
      <p:ext uri="{BB962C8B-B14F-4D97-AF65-F5344CB8AC3E}">
        <p14:creationId xmlns:p14="http://schemas.microsoft.com/office/powerpoint/2010/main" val="237556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wipe(up)">
                                      <p:cBhvr>
                                        <p:cTn id="7" dur="100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50"/>
                                        </p:tgtEl>
                                        <p:attrNameLst>
                                          <p:attrName>style.visibility</p:attrName>
                                        </p:attrNameLst>
                                      </p:cBhvr>
                                      <p:to>
                                        <p:strVal val="visible"/>
                                      </p:to>
                                    </p:set>
                                    <p:animEffect transition="in" filter="wipe(right)">
                                      <p:cBhvr>
                                        <p:cTn id="12" dur="1000"/>
                                        <p:tgtEl>
                                          <p:spTgt spid="1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79"/>
                                        </p:tgtEl>
                                        <p:attrNameLst>
                                          <p:attrName>style.visibility</p:attrName>
                                        </p:attrNameLst>
                                      </p:cBhvr>
                                      <p:to>
                                        <p:strVal val="visible"/>
                                      </p:to>
                                    </p:set>
                                    <p:animEffect transition="in" filter="wipe(right)">
                                      <p:cBhvr>
                                        <p:cTn id="17" dur="1000"/>
                                        <p:tgtEl>
                                          <p:spTgt spid="10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wipe(up)">
                                      <p:cBhvr>
                                        <p:cTn id="22" dur="10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48"/>
                                        </p:tgtEl>
                                        <p:attrNameLst>
                                          <p:attrName>style.visibility</p:attrName>
                                        </p:attrNameLst>
                                      </p:cBhvr>
                                      <p:to>
                                        <p:strVal val="visible"/>
                                      </p:to>
                                    </p:set>
                                    <p:animEffect transition="in" filter="wipe(down)">
                                      <p:cBhvr>
                                        <p:cTn id="27" dur="1000"/>
                                        <p:tgtEl>
                                          <p:spTgt spid="1048"/>
                                        </p:tgtEl>
                                      </p:cBhvr>
                                    </p:animEffect>
                                  </p:childTnLst>
                                </p:cTn>
                              </p:par>
                              <p:par>
                                <p:cTn id="28" presetID="22" presetClass="entr" presetSubtype="4" fill="hold" nodeType="withEffect">
                                  <p:stCondLst>
                                    <p:cond delay="0"/>
                                  </p:stCondLst>
                                  <p:childTnLst>
                                    <p:set>
                                      <p:cBhvr>
                                        <p:cTn id="29" dur="1" fill="hold">
                                          <p:stCondLst>
                                            <p:cond delay="0"/>
                                          </p:stCondLst>
                                        </p:cTn>
                                        <p:tgtEl>
                                          <p:spTgt spid="1045"/>
                                        </p:tgtEl>
                                        <p:attrNameLst>
                                          <p:attrName>style.visibility</p:attrName>
                                        </p:attrNameLst>
                                      </p:cBhvr>
                                      <p:to>
                                        <p:strVal val="visible"/>
                                      </p:to>
                                    </p:set>
                                    <p:animEffect transition="in" filter="wipe(down)">
                                      <p:cBhvr>
                                        <p:cTn id="30" dur="1000"/>
                                        <p:tgtEl>
                                          <p:spTgt spid="10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71"/>
                                        </p:tgtEl>
                                        <p:attrNameLst>
                                          <p:attrName>style.visibility</p:attrName>
                                        </p:attrNameLst>
                                      </p:cBhvr>
                                      <p:to>
                                        <p:strVal val="visible"/>
                                      </p:to>
                                    </p:set>
                                    <p:animEffect transition="in" filter="wipe(down)">
                                      <p:cBhvr>
                                        <p:cTn id="35" dur="1000"/>
                                        <p:tgtEl>
                                          <p:spTgt spid="107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8"/>
                                        </p:tgtEl>
                                        <p:attrNameLst>
                                          <p:attrName>style.visibility</p:attrName>
                                        </p:attrNameLst>
                                      </p:cBhvr>
                                      <p:to>
                                        <p:strVal val="visible"/>
                                      </p:to>
                                    </p:set>
                                    <p:animEffect transition="in" filter="wipe(down)">
                                      <p:cBhvr>
                                        <p:cTn id="45" dur="1000"/>
                                        <p:tgtEl>
                                          <p:spTgt spid="107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86"/>
                                        </p:tgtEl>
                                        <p:attrNameLst>
                                          <p:attrName>style.visibility</p:attrName>
                                        </p:attrNameLst>
                                      </p:cBhvr>
                                      <p:to>
                                        <p:strVal val="visible"/>
                                      </p:to>
                                    </p:set>
                                    <p:animEffect transition="in" filter="wipe(down)">
                                      <p:cBhvr>
                                        <p:cTn id="50" dur="1000"/>
                                        <p:tgtEl>
                                          <p:spTgt spid="1086"/>
                                        </p:tgtEl>
                                      </p:cBhvr>
                                    </p:animEffect>
                                  </p:childTnLst>
                                </p:cTn>
                              </p:par>
                              <p:par>
                                <p:cTn id="51" presetID="22" presetClass="entr" presetSubtype="1" fill="hold" nodeType="withEffect">
                                  <p:stCondLst>
                                    <p:cond delay="0"/>
                                  </p:stCondLst>
                                  <p:childTnLst>
                                    <p:set>
                                      <p:cBhvr>
                                        <p:cTn id="52" dur="1" fill="hold">
                                          <p:stCondLst>
                                            <p:cond delay="0"/>
                                          </p:stCondLst>
                                        </p:cTn>
                                        <p:tgtEl>
                                          <p:spTgt spid="1085"/>
                                        </p:tgtEl>
                                        <p:attrNameLst>
                                          <p:attrName>style.visibility</p:attrName>
                                        </p:attrNameLst>
                                      </p:cBhvr>
                                      <p:to>
                                        <p:strVal val="visible"/>
                                      </p:to>
                                    </p:set>
                                    <p:animEffect transition="in" filter="wipe(up)">
                                      <p:cBhvr>
                                        <p:cTn id="53"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8638-680B-3E3B-D55D-1896B593C9FB}"/>
              </a:ext>
            </a:extLst>
          </p:cNvPr>
          <p:cNvSpPr>
            <a:spLocks noGrp="1"/>
          </p:cNvSpPr>
          <p:nvPr>
            <p:ph type="title"/>
          </p:nvPr>
        </p:nvSpPr>
        <p:spPr>
          <a:xfrm>
            <a:off x="1673526" y="0"/>
            <a:ext cx="5179096" cy="1325563"/>
          </a:xfrm>
        </p:spPr>
        <p:txBody>
          <a:bodyPr>
            <a:normAutofit/>
          </a:bodyPr>
          <a:lstStyle/>
          <a:p>
            <a:pPr algn="ctr"/>
            <a:r>
              <a:rPr lang="en-US" sz="3600" dirty="0"/>
              <a:t>Movement of energy by the atmosphere</a:t>
            </a:r>
          </a:p>
        </p:txBody>
      </p:sp>
      <p:sp>
        <p:nvSpPr>
          <p:cNvPr id="3" name="Content Placeholder 2">
            <a:extLst>
              <a:ext uri="{FF2B5EF4-FFF2-40B4-BE49-F238E27FC236}">
                <a16:creationId xmlns:a16="http://schemas.microsoft.com/office/drawing/2014/main" id="{015340CD-692B-5E2C-85BF-C40C7604D6FC}"/>
              </a:ext>
            </a:extLst>
          </p:cNvPr>
          <p:cNvSpPr>
            <a:spLocks noGrp="1"/>
          </p:cNvSpPr>
          <p:nvPr>
            <p:ph idx="1"/>
          </p:nvPr>
        </p:nvSpPr>
        <p:spPr>
          <a:xfrm>
            <a:off x="1673525" y="1825624"/>
            <a:ext cx="4555153" cy="4583801"/>
          </a:xfrm>
        </p:spPr>
        <p:txBody>
          <a:bodyPr/>
          <a:lstStyle/>
          <a:p>
            <a:r>
              <a:rPr lang="en-US" dirty="0"/>
              <a:t>Heat and energy are moved throughout the earth via the atmosphere and ocean</a:t>
            </a:r>
          </a:p>
          <a:p>
            <a:r>
              <a:rPr lang="en-US" dirty="0"/>
              <a:t>Distribution of thermal energy between the tropics towards the poles</a:t>
            </a:r>
          </a:p>
        </p:txBody>
      </p:sp>
      <p:sp>
        <p:nvSpPr>
          <p:cNvPr id="4" name="TextBox 3">
            <a:extLst>
              <a:ext uri="{FF2B5EF4-FFF2-40B4-BE49-F238E27FC236}">
                <a16:creationId xmlns:a16="http://schemas.microsoft.com/office/drawing/2014/main" id="{0BC2B083-3DF6-D514-A3FE-0321EC61F995}"/>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pic>
        <p:nvPicPr>
          <p:cNvPr id="5" name="Picture 6" descr="Earth PNG transparent image download, size: 300x300px">
            <a:extLst>
              <a:ext uri="{FF2B5EF4-FFF2-40B4-BE49-F238E27FC236}">
                <a16:creationId xmlns:a16="http://schemas.microsoft.com/office/drawing/2014/main" id="{FE901F71-7CDD-37DD-2542-2B992F93B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442"/>
          <a:stretch/>
        </p:blipFill>
        <p:spPr bwMode="auto">
          <a:xfrm>
            <a:off x="5999181" y="153020"/>
            <a:ext cx="6192819"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C68BCF9-8805-EE4D-F73D-C6655470C591}"/>
              </a:ext>
            </a:extLst>
          </p:cNvPr>
          <p:cNvGrpSpPr/>
          <p:nvPr/>
        </p:nvGrpSpPr>
        <p:grpSpPr>
          <a:xfrm>
            <a:off x="6567246" y="2767084"/>
            <a:ext cx="5422530" cy="661916"/>
            <a:chOff x="6567246" y="2767084"/>
            <a:chExt cx="5422530" cy="661916"/>
          </a:xfrm>
          <a:effectLst>
            <a:glow rad="139700">
              <a:schemeClr val="tx1">
                <a:alpha val="40000"/>
              </a:schemeClr>
            </a:glow>
          </a:effectLst>
        </p:grpSpPr>
        <p:sp>
          <p:nvSpPr>
            <p:cNvPr id="8" name="Freeform: Shape 7">
              <a:extLst>
                <a:ext uri="{FF2B5EF4-FFF2-40B4-BE49-F238E27FC236}">
                  <a16:creationId xmlns:a16="http://schemas.microsoft.com/office/drawing/2014/main" id="{4897E230-41BD-5D65-A423-E1BEA0E1D777}"/>
                </a:ext>
              </a:extLst>
            </p:cNvPr>
            <p:cNvSpPr/>
            <p:nvPr/>
          </p:nvSpPr>
          <p:spPr>
            <a:xfrm>
              <a:off x="11375627"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FF365FC-7BD1-DA32-F684-ABB357D2FD37}"/>
                </a:ext>
              </a:extLst>
            </p:cNvPr>
            <p:cNvSpPr/>
            <p:nvPr/>
          </p:nvSpPr>
          <p:spPr>
            <a:xfrm>
              <a:off x="10173531"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E27802A-ADB6-0695-39F8-735E2AB766E2}"/>
                </a:ext>
              </a:extLst>
            </p:cNvPr>
            <p:cNvSpPr/>
            <p:nvPr/>
          </p:nvSpPr>
          <p:spPr>
            <a:xfrm>
              <a:off x="8971436"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9DB9072-5331-C4FD-6BB4-3581FF203E2B}"/>
                </a:ext>
              </a:extLst>
            </p:cNvPr>
            <p:cNvSpPr/>
            <p:nvPr/>
          </p:nvSpPr>
          <p:spPr>
            <a:xfrm>
              <a:off x="7769341"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6520D40-6FB9-8DE8-9A9B-4D445A4D0FDC}"/>
                </a:ext>
              </a:extLst>
            </p:cNvPr>
            <p:cNvSpPr/>
            <p:nvPr/>
          </p:nvSpPr>
          <p:spPr>
            <a:xfrm>
              <a:off x="6567246"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8278DDD-0D27-5022-5B17-7C0D187979C5}"/>
              </a:ext>
            </a:extLst>
          </p:cNvPr>
          <p:cNvGrpSpPr/>
          <p:nvPr/>
        </p:nvGrpSpPr>
        <p:grpSpPr>
          <a:xfrm rot="10800000">
            <a:off x="6942804" y="1689743"/>
            <a:ext cx="4739897" cy="661916"/>
            <a:chOff x="7609945" y="2767084"/>
            <a:chExt cx="4739897" cy="661916"/>
          </a:xfrm>
          <a:effectLst>
            <a:glow rad="101600">
              <a:schemeClr val="tx1">
                <a:lumMod val="95000"/>
                <a:lumOff val="5000"/>
                <a:alpha val="40000"/>
              </a:schemeClr>
            </a:glow>
          </a:effectLst>
        </p:grpSpPr>
        <p:sp>
          <p:nvSpPr>
            <p:cNvPr id="17" name="Freeform: Shape 16">
              <a:extLst>
                <a:ext uri="{FF2B5EF4-FFF2-40B4-BE49-F238E27FC236}">
                  <a16:creationId xmlns:a16="http://schemas.microsoft.com/office/drawing/2014/main" id="{A00BF8A5-685B-3688-5C7E-CA7EE5392DD8}"/>
                </a:ext>
              </a:extLst>
            </p:cNvPr>
            <p:cNvSpPr/>
            <p:nvPr/>
          </p:nvSpPr>
          <p:spPr>
            <a:xfrm>
              <a:off x="11735693"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E00E9AD-731E-635E-2A34-0CEC7FC803CA}"/>
                </a:ext>
              </a:extLst>
            </p:cNvPr>
            <p:cNvSpPr/>
            <p:nvPr/>
          </p:nvSpPr>
          <p:spPr>
            <a:xfrm>
              <a:off x="10360444"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943165D-F1FF-351C-2BAE-F0710B2D71C8}"/>
                </a:ext>
              </a:extLst>
            </p:cNvPr>
            <p:cNvSpPr/>
            <p:nvPr/>
          </p:nvSpPr>
          <p:spPr>
            <a:xfrm>
              <a:off x="8985195"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F573D05-6DC0-57E7-6DF9-BE7593538381}"/>
                </a:ext>
              </a:extLst>
            </p:cNvPr>
            <p:cNvSpPr/>
            <p:nvPr/>
          </p:nvSpPr>
          <p:spPr>
            <a:xfrm>
              <a:off x="7609945"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9C5F167-A499-361D-1AFA-A62FACDC59FC}"/>
              </a:ext>
            </a:extLst>
          </p:cNvPr>
          <p:cNvGrpSpPr/>
          <p:nvPr/>
        </p:nvGrpSpPr>
        <p:grpSpPr>
          <a:xfrm>
            <a:off x="7731865" y="663647"/>
            <a:ext cx="3018340" cy="661916"/>
            <a:chOff x="8971436" y="2767084"/>
            <a:chExt cx="3018340" cy="661916"/>
          </a:xfrm>
          <a:effectLst>
            <a:glow rad="228600">
              <a:schemeClr val="tx1">
                <a:alpha val="40000"/>
              </a:schemeClr>
            </a:glow>
          </a:effectLst>
        </p:grpSpPr>
        <p:sp>
          <p:nvSpPr>
            <p:cNvPr id="23" name="Freeform: Shape 22">
              <a:extLst>
                <a:ext uri="{FF2B5EF4-FFF2-40B4-BE49-F238E27FC236}">
                  <a16:creationId xmlns:a16="http://schemas.microsoft.com/office/drawing/2014/main" id="{558E537A-E814-1F82-3BE8-DD935440B569}"/>
                </a:ext>
              </a:extLst>
            </p:cNvPr>
            <p:cNvSpPr/>
            <p:nvPr/>
          </p:nvSpPr>
          <p:spPr>
            <a:xfrm>
              <a:off x="11375627"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DB125FA-F1FA-C174-4C62-57B475C93544}"/>
                </a:ext>
              </a:extLst>
            </p:cNvPr>
            <p:cNvSpPr/>
            <p:nvPr/>
          </p:nvSpPr>
          <p:spPr>
            <a:xfrm>
              <a:off x="10173531"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A623F7F-DB32-4629-27A0-24A23D620ACC}"/>
                </a:ext>
              </a:extLst>
            </p:cNvPr>
            <p:cNvSpPr/>
            <p:nvPr/>
          </p:nvSpPr>
          <p:spPr>
            <a:xfrm>
              <a:off x="8971436" y="2767084"/>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3798E20-C4EC-5306-B73A-4072E8D7631C}"/>
              </a:ext>
            </a:extLst>
          </p:cNvPr>
          <p:cNvGrpSpPr/>
          <p:nvPr/>
        </p:nvGrpSpPr>
        <p:grpSpPr>
          <a:xfrm>
            <a:off x="6588729" y="3582020"/>
            <a:ext cx="5401046" cy="661916"/>
            <a:chOff x="6588729" y="3582020"/>
            <a:chExt cx="5401046" cy="661916"/>
          </a:xfrm>
          <a:effectLst>
            <a:glow rad="139700">
              <a:schemeClr val="tx1">
                <a:alpha val="40000"/>
              </a:schemeClr>
            </a:glow>
          </a:effectLst>
        </p:grpSpPr>
        <p:sp>
          <p:nvSpPr>
            <p:cNvPr id="28" name="Freeform: Shape 27">
              <a:extLst>
                <a:ext uri="{FF2B5EF4-FFF2-40B4-BE49-F238E27FC236}">
                  <a16:creationId xmlns:a16="http://schemas.microsoft.com/office/drawing/2014/main" id="{2C1C7833-2D2B-C97C-E42F-FD5BBBA0C6F5}"/>
                </a:ext>
              </a:extLst>
            </p:cNvPr>
            <p:cNvSpPr/>
            <p:nvPr/>
          </p:nvSpPr>
          <p:spPr>
            <a:xfrm flipV="1">
              <a:off x="11375626"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9ADD097-03EE-3B04-AF1C-6549A607B123}"/>
                </a:ext>
              </a:extLst>
            </p:cNvPr>
            <p:cNvSpPr/>
            <p:nvPr/>
          </p:nvSpPr>
          <p:spPr>
            <a:xfrm flipV="1">
              <a:off x="10178901"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1181B958-9E2E-4618-BB53-DF420F35034F}"/>
                </a:ext>
              </a:extLst>
            </p:cNvPr>
            <p:cNvSpPr/>
            <p:nvPr/>
          </p:nvSpPr>
          <p:spPr>
            <a:xfrm flipV="1">
              <a:off x="8982177"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F13333E-47BA-E1CB-0224-3A4E7457921B}"/>
                </a:ext>
              </a:extLst>
            </p:cNvPr>
            <p:cNvSpPr/>
            <p:nvPr/>
          </p:nvSpPr>
          <p:spPr>
            <a:xfrm flipV="1">
              <a:off x="7785453"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8145A7CE-8C73-C45D-C186-2F0AE49DD5B2}"/>
                </a:ext>
              </a:extLst>
            </p:cNvPr>
            <p:cNvSpPr/>
            <p:nvPr/>
          </p:nvSpPr>
          <p:spPr>
            <a:xfrm flipV="1">
              <a:off x="6588729"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92BB7FE-595D-31F0-065D-B5B31A10E08D}"/>
              </a:ext>
            </a:extLst>
          </p:cNvPr>
          <p:cNvGrpSpPr/>
          <p:nvPr/>
        </p:nvGrpSpPr>
        <p:grpSpPr>
          <a:xfrm>
            <a:off x="7176349" y="4536717"/>
            <a:ext cx="4709147" cy="661917"/>
            <a:chOff x="7176349" y="4536717"/>
            <a:chExt cx="4709147" cy="661917"/>
          </a:xfrm>
          <a:effectLst>
            <a:glow rad="101600">
              <a:schemeClr val="tx1">
                <a:lumMod val="95000"/>
                <a:lumOff val="5000"/>
                <a:alpha val="40000"/>
              </a:schemeClr>
            </a:glow>
          </a:effectLst>
        </p:grpSpPr>
        <p:sp>
          <p:nvSpPr>
            <p:cNvPr id="35" name="Freeform: Shape 34">
              <a:extLst>
                <a:ext uri="{FF2B5EF4-FFF2-40B4-BE49-F238E27FC236}">
                  <a16:creationId xmlns:a16="http://schemas.microsoft.com/office/drawing/2014/main" id="{10ADE0BD-84A1-D867-74BF-895D12A4D372}"/>
                </a:ext>
              </a:extLst>
            </p:cNvPr>
            <p:cNvSpPr/>
            <p:nvPr/>
          </p:nvSpPr>
          <p:spPr>
            <a:xfrm rot="10800000" flipV="1">
              <a:off x="7176349" y="4536717"/>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F23BA01-5264-4BAF-1419-861611F1353B}"/>
                </a:ext>
              </a:extLst>
            </p:cNvPr>
            <p:cNvSpPr/>
            <p:nvPr/>
          </p:nvSpPr>
          <p:spPr>
            <a:xfrm rot="10800000" flipV="1">
              <a:off x="8541348" y="4536717"/>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3B3C092-6D0B-BE6E-DD83-1305728490A2}"/>
                </a:ext>
              </a:extLst>
            </p:cNvPr>
            <p:cNvSpPr/>
            <p:nvPr/>
          </p:nvSpPr>
          <p:spPr>
            <a:xfrm rot="10800000" flipV="1">
              <a:off x="9906347" y="4536717"/>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4F81098-97F3-E287-6753-C270275F3371}"/>
                </a:ext>
              </a:extLst>
            </p:cNvPr>
            <p:cNvSpPr/>
            <p:nvPr/>
          </p:nvSpPr>
          <p:spPr>
            <a:xfrm rot="10800000" flipV="1">
              <a:off x="11271347" y="4536718"/>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rgbClr val="C4A9B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5922180C-ADB5-FF56-8DE6-5D102327EF5D}"/>
              </a:ext>
            </a:extLst>
          </p:cNvPr>
          <p:cNvGrpSpPr/>
          <p:nvPr/>
        </p:nvGrpSpPr>
        <p:grpSpPr>
          <a:xfrm>
            <a:off x="8019706" y="5644435"/>
            <a:ext cx="3007598" cy="661916"/>
            <a:chOff x="8982177" y="3582020"/>
            <a:chExt cx="3007598" cy="661916"/>
          </a:xfrm>
          <a:effectLst>
            <a:glow rad="228600">
              <a:schemeClr val="tx1">
                <a:alpha val="40000"/>
              </a:schemeClr>
            </a:glow>
          </a:effectLst>
        </p:grpSpPr>
        <p:sp>
          <p:nvSpPr>
            <p:cNvPr id="42" name="Freeform: Shape 41">
              <a:extLst>
                <a:ext uri="{FF2B5EF4-FFF2-40B4-BE49-F238E27FC236}">
                  <a16:creationId xmlns:a16="http://schemas.microsoft.com/office/drawing/2014/main" id="{14A44CD3-9293-3C12-607A-9DF737F23B52}"/>
                </a:ext>
              </a:extLst>
            </p:cNvPr>
            <p:cNvSpPr/>
            <p:nvPr/>
          </p:nvSpPr>
          <p:spPr>
            <a:xfrm flipV="1">
              <a:off x="11375626"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17A85A75-9010-FE9C-4325-6FD1DA1B9B0E}"/>
                </a:ext>
              </a:extLst>
            </p:cNvPr>
            <p:cNvSpPr/>
            <p:nvPr/>
          </p:nvSpPr>
          <p:spPr>
            <a:xfrm flipV="1">
              <a:off x="10178901"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E7318D0-876D-7294-4F55-08FBAC89F62E}"/>
                </a:ext>
              </a:extLst>
            </p:cNvPr>
            <p:cNvSpPr/>
            <p:nvPr/>
          </p:nvSpPr>
          <p:spPr>
            <a:xfrm flipV="1">
              <a:off x="8982177" y="3582020"/>
              <a:ext cx="614149" cy="661916"/>
            </a:xfrm>
            <a:custGeom>
              <a:avLst/>
              <a:gdLst>
                <a:gd name="connsiteX0" fmla="*/ 614149 w 614149"/>
                <a:gd name="connsiteY0" fmla="*/ 0 h 661916"/>
                <a:gd name="connsiteX1" fmla="*/ 375313 w 614149"/>
                <a:gd name="connsiteY1" fmla="*/ 443552 h 661916"/>
                <a:gd name="connsiteX2" fmla="*/ 0 w 614149"/>
                <a:gd name="connsiteY2" fmla="*/ 661916 h 661916"/>
              </a:gdLst>
              <a:ahLst/>
              <a:cxnLst>
                <a:cxn ang="0">
                  <a:pos x="connsiteX0" y="connsiteY0"/>
                </a:cxn>
                <a:cxn ang="0">
                  <a:pos x="connsiteX1" y="connsiteY1"/>
                </a:cxn>
                <a:cxn ang="0">
                  <a:pos x="connsiteX2" y="connsiteY2"/>
                </a:cxn>
              </a:cxnLst>
              <a:rect l="l" t="t" r="r" b="b"/>
              <a:pathLst>
                <a:path w="614149" h="661916">
                  <a:moveTo>
                    <a:pt x="614149" y="0"/>
                  </a:moveTo>
                  <a:cubicBezTo>
                    <a:pt x="545910" y="166616"/>
                    <a:pt x="477671" y="333233"/>
                    <a:pt x="375313" y="443552"/>
                  </a:cubicBezTo>
                  <a:cubicBezTo>
                    <a:pt x="272955" y="553871"/>
                    <a:pt x="136477" y="607893"/>
                    <a:pt x="0" y="661916"/>
                  </a:cubicBezTo>
                </a:path>
              </a:pathLst>
            </a:custGeom>
            <a:noFill/>
            <a:ln w="57150">
              <a:solidFill>
                <a:schemeClr val="accent2"/>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44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8638-680B-3E3B-D55D-1896B593C9FB}"/>
              </a:ext>
            </a:extLst>
          </p:cNvPr>
          <p:cNvSpPr>
            <a:spLocks noGrp="1"/>
          </p:cNvSpPr>
          <p:nvPr>
            <p:ph type="title"/>
          </p:nvPr>
        </p:nvSpPr>
        <p:spPr>
          <a:xfrm>
            <a:off x="1673526" y="-214207"/>
            <a:ext cx="10440096" cy="1325563"/>
          </a:xfrm>
        </p:spPr>
        <p:txBody>
          <a:bodyPr>
            <a:normAutofit/>
          </a:bodyPr>
          <a:lstStyle/>
          <a:p>
            <a:pPr algn="ctr"/>
            <a:r>
              <a:rPr lang="en-US" sz="3600" dirty="0"/>
              <a:t>Movement of energy by the ocean</a:t>
            </a:r>
          </a:p>
        </p:txBody>
      </p:sp>
      <p:sp>
        <p:nvSpPr>
          <p:cNvPr id="4" name="TextBox 3">
            <a:extLst>
              <a:ext uri="{FF2B5EF4-FFF2-40B4-BE49-F238E27FC236}">
                <a16:creationId xmlns:a16="http://schemas.microsoft.com/office/drawing/2014/main" id="{0BC2B083-3DF6-D514-A3FE-0321EC61F995}"/>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13" name="Content Placeholder 12">
            <a:extLst>
              <a:ext uri="{FF2B5EF4-FFF2-40B4-BE49-F238E27FC236}">
                <a16:creationId xmlns:a16="http://schemas.microsoft.com/office/drawing/2014/main" id="{6F070A6C-2CE5-4202-6901-173CD29FB8AC}"/>
              </a:ext>
            </a:extLst>
          </p:cNvPr>
          <p:cNvSpPr>
            <a:spLocks noGrp="1"/>
          </p:cNvSpPr>
          <p:nvPr>
            <p:ph idx="1"/>
          </p:nvPr>
        </p:nvSpPr>
        <p:spPr>
          <a:xfrm>
            <a:off x="1866184" y="6591301"/>
            <a:ext cx="10325816" cy="266699"/>
          </a:xfrm>
        </p:spPr>
        <p:txBody>
          <a:bodyPr>
            <a:normAutofit/>
          </a:bodyPr>
          <a:lstStyle/>
          <a:p>
            <a:pPr marL="0" indent="0" algn="r">
              <a:buNone/>
            </a:pPr>
            <a:r>
              <a:rPr lang="en-US" sz="1000"/>
              <a:t>Image copyright </a:t>
            </a:r>
            <a:r>
              <a:rPr lang="en-US" sz="1000" dirty="0"/>
              <a:t>National Oceanic and Atmospheric Administration (NOAA). https://oceanservice.noaa.gov/facts/gyre.jpg</a:t>
            </a:r>
          </a:p>
        </p:txBody>
      </p:sp>
      <p:pic>
        <p:nvPicPr>
          <p:cNvPr id="48" name="Picture 47" descr="What is a gyre?">
            <a:extLst>
              <a:ext uri="{FF2B5EF4-FFF2-40B4-BE49-F238E27FC236}">
                <a16:creationId xmlns:a16="http://schemas.microsoft.com/office/drawing/2014/main" id="{677077BF-012D-6F86-49E1-2A1C7506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65" t="6180" r="43055" b="43816"/>
          <a:stretch>
            <a:fillRect/>
          </a:stretch>
        </p:blipFill>
        <p:spPr bwMode="auto">
          <a:xfrm>
            <a:off x="4051058" y="1211370"/>
            <a:ext cx="3492426" cy="2684601"/>
          </a:xfrm>
          <a:custGeom>
            <a:avLst/>
            <a:gdLst>
              <a:gd name="connsiteX0" fmla="*/ 2285249 w 3492426"/>
              <a:gd name="connsiteY0" fmla="*/ 957 h 2684601"/>
              <a:gd name="connsiteX1" fmla="*/ 3424288 w 3492426"/>
              <a:gd name="connsiteY1" fmla="*/ 633457 h 2684601"/>
              <a:gd name="connsiteX2" fmla="*/ 2227622 w 3492426"/>
              <a:gd name="connsiteY2" fmla="*/ 2481959 h 2684601"/>
              <a:gd name="connsiteX3" fmla="*/ 68139 w 3492426"/>
              <a:gd name="connsiteY3" fmla="*/ 2051145 h 2684601"/>
              <a:gd name="connsiteX4" fmla="*/ 1264804 w 3492426"/>
              <a:gd name="connsiteY4" fmla="*/ 202643 h 2684601"/>
              <a:gd name="connsiteX5" fmla="*/ 2285249 w 3492426"/>
              <a:gd name="connsiteY5" fmla="*/ 957 h 26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426" h="2684601">
                <a:moveTo>
                  <a:pt x="2285249" y="957"/>
                </a:moveTo>
                <a:cubicBezTo>
                  <a:pt x="2818132" y="17208"/>
                  <a:pt x="3258116" y="240072"/>
                  <a:pt x="3424288" y="633457"/>
                </a:cubicBezTo>
                <a:cubicBezTo>
                  <a:pt x="3690163" y="1262873"/>
                  <a:pt x="3154397" y="2090475"/>
                  <a:pt x="2227622" y="2481959"/>
                </a:cubicBezTo>
                <a:cubicBezTo>
                  <a:pt x="1300847" y="2873443"/>
                  <a:pt x="334013" y="2680561"/>
                  <a:pt x="68139" y="2051145"/>
                </a:cubicBezTo>
                <a:cubicBezTo>
                  <a:pt x="-197736" y="1421729"/>
                  <a:pt x="338030" y="594127"/>
                  <a:pt x="1264804" y="202643"/>
                </a:cubicBezTo>
                <a:cubicBezTo>
                  <a:pt x="1612345" y="55837"/>
                  <a:pt x="1965519" y="-8793"/>
                  <a:pt x="2285249" y="957"/>
                </a:cubicBezTo>
                <a:close/>
              </a:path>
            </a:pathLst>
          </a:custGeom>
          <a:noFill/>
        </p:spPr>
      </p:pic>
      <p:pic>
        <p:nvPicPr>
          <p:cNvPr id="47" name="Picture 46" descr="What is a gyre?">
            <a:extLst>
              <a:ext uri="{FF2B5EF4-FFF2-40B4-BE49-F238E27FC236}">
                <a16:creationId xmlns:a16="http://schemas.microsoft.com/office/drawing/2014/main" id="{A6397C06-8C6D-F796-1E1A-71EAF8A0BFC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a:stretch>
            <a:fillRect/>
          </a:stretch>
        </p:blipFill>
        <p:spPr bwMode="auto">
          <a:xfrm>
            <a:off x="1673524" y="879566"/>
            <a:ext cx="10308161" cy="5368834"/>
          </a:xfrm>
          <a:custGeom>
            <a:avLst/>
            <a:gdLst>
              <a:gd name="connsiteX0" fmla="*/ 0 w 10308161"/>
              <a:gd name="connsiteY0" fmla="*/ 0 h 5368834"/>
              <a:gd name="connsiteX1" fmla="*/ 10308161 w 10308161"/>
              <a:gd name="connsiteY1" fmla="*/ 0 h 5368834"/>
              <a:gd name="connsiteX2" fmla="*/ 10308161 w 10308161"/>
              <a:gd name="connsiteY2" fmla="*/ 5368834 h 5368834"/>
              <a:gd name="connsiteX3" fmla="*/ 0 w 10308161"/>
              <a:gd name="connsiteY3" fmla="*/ 5368834 h 5368834"/>
              <a:gd name="connsiteX4" fmla="*/ 0 w 10308161"/>
              <a:gd name="connsiteY4" fmla="*/ 0 h 5368834"/>
              <a:gd name="connsiteX5" fmla="*/ 4662783 w 10308161"/>
              <a:gd name="connsiteY5" fmla="*/ 332760 h 5368834"/>
              <a:gd name="connsiteX6" fmla="*/ 3642338 w 10308161"/>
              <a:gd name="connsiteY6" fmla="*/ 534446 h 5368834"/>
              <a:gd name="connsiteX7" fmla="*/ 2445673 w 10308161"/>
              <a:gd name="connsiteY7" fmla="*/ 2382948 h 5368834"/>
              <a:gd name="connsiteX8" fmla="*/ 4605156 w 10308161"/>
              <a:gd name="connsiteY8" fmla="*/ 2813762 h 5368834"/>
              <a:gd name="connsiteX9" fmla="*/ 5801822 w 10308161"/>
              <a:gd name="connsiteY9" fmla="*/ 965260 h 5368834"/>
              <a:gd name="connsiteX10" fmla="*/ 4662783 w 10308161"/>
              <a:gd name="connsiteY10" fmla="*/ 332760 h 536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08161" h="5368834">
                <a:moveTo>
                  <a:pt x="0" y="0"/>
                </a:moveTo>
                <a:lnTo>
                  <a:pt x="10308161" y="0"/>
                </a:lnTo>
                <a:lnTo>
                  <a:pt x="10308161" y="5368834"/>
                </a:lnTo>
                <a:lnTo>
                  <a:pt x="0" y="5368834"/>
                </a:lnTo>
                <a:lnTo>
                  <a:pt x="0" y="0"/>
                </a:lnTo>
                <a:close/>
                <a:moveTo>
                  <a:pt x="4662783" y="332760"/>
                </a:moveTo>
                <a:cubicBezTo>
                  <a:pt x="4343053" y="323010"/>
                  <a:pt x="3989879" y="387640"/>
                  <a:pt x="3642338" y="534446"/>
                </a:cubicBezTo>
                <a:cubicBezTo>
                  <a:pt x="2715564" y="925930"/>
                  <a:pt x="2179798" y="1753532"/>
                  <a:pt x="2445673" y="2382948"/>
                </a:cubicBezTo>
                <a:cubicBezTo>
                  <a:pt x="2711547" y="3012364"/>
                  <a:pt x="3678381" y="3205246"/>
                  <a:pt x="4605156" y="2813762"/>
                </a:cubicBezTo>
                <a:cubicBezTo>
                  <a:pt x="5531931" y="2422278"/>
                  <a:pt x="6067697" y="1594676"/>
                  <a:pt x="5801822" y="965260"/>
                </a:cubicBezTo>
                <a:cubicBezTo>
                  <a:pt x="5635650" y="571875"/>
                  <a:pt x="5195666" y="349011"/>
                  <a:pt x="4662783" y="332760"/>
                </a:cubicBezTo>
                <a:close/>
              </a:path>
            </a:pathLst>
          </a:custGeom>
          <a:noFill/>
          <a:effectLst>
            <a:softEdge rad="0"/>
          </a:effectLst>
        </p:spPr>
      </p:pic>
      <p:pic>
        <p:nvPicPr>
          <p:cNvPr id="49" name="Picture 4" descr="What is a gyre?">
            <a:extLst>
              <a:ext uri="{FF2B5EF4-FFF2-40B4-BE49-F238E27FC236}">
                <a16:creationId xmlns:a16="http://schemas.microsoft.com/office/drawing/2014/main" id="{D22AAFEA-0D60-7C95-8B52-6467FD5FE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180" y="879566"/>
            <a:ext cx="10308161" cy="5368834"/>
          </a:xfrm>
          <a:prstGeom prst="rect">
            <a:avLst/>
          </a:prstGeom>
          <a:noFill/>
        </p:spPr>
      </p:pic>
    </p:spTree>
    <p:extLst>
      <p:ext uri="{BB962C8B-B14F-4D97-AF65-F5344CB8AC3E}">
        <p14:creationId xmlns:p14="http://schemas.microsoft.com/office/powerpoint/2010/main" val="152866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48B8-AE0B-8D36-224B-64DE14732AE0}"/>
              </a:ext>
            </a:extLst>
          </p:cNvPr>
          <p:cNvSpPr>
            <a:spLocks noGrp="1"/>
          </p:cNvSpPr>
          <p:nvPr>
            <p:ph type="title"/>
          </p:nvPr>
        </p:nvSpPr>
        <p:spPr>
          <a:xfrm>
            <a:off x="1673525" y="0"/>
            <a:ext cx="10325816" cy="1325563"/>
          </a:xfrm>
        </p:spPr>
        <p:txBody>
          <a:bodyPr>
            <a:noAutofit/>
          </a:bodyPr>
          <a:lstStyle/>
          <a:p>
            <a:pPr algn="ctr"/>
            <a:r>
              <a:rPr lang="en-US" sz="3600" dirty="0"/>
              <a:t>Where does the energy on Earth come from and how is it distributed around the planet?</a:t>
            </a:r>
          </a:p>
        </p:txBody>
      </p:sp>
      <p:sp>
        <p:nvSpPr>
          <p:cNvPr id="3" name="Content Placeholder 2">
            <a:extLst>
              <a:ext uri="{FF2B5EF4-FFF2-40B4-BE49-F238E27FC236}">
                <a16:creationId xmlns:a16="http://schemas.microsoft.com/office/drawing/2014/main" id="{D19FA99A-4E57-5DF2-43F5-5497D0C358E5}"/>
              </a:ext>
            </a:extLst>
          </p:cNvPr>
          <p:cNvSpPr>
            <a:spLocks noGrp="1"/>
          </p:cNvSpPr>
          <p:nvPr>
            <p:ph idx="1"/>
          </p:nvPr>
        </p:nvSpPr>
        <p:spPr>
          <a:xfrm>
            <a:off x="1673525" y="1459864"/>
            <a:ext cx="10325816" cy="4583801"/>
          </a:xfrm>
        </p:spPr>
        <p:txBody>
          <a:bodyPr/>
          <a:lstStyle/>
          <a:p>
            <a:r>
              <a:rPr lang="en-US" dirty="0"/>
              <a:t>The energy that heats the atmosphere and oceans comes from the sun</a:t>
            </a:r>
          </a:p>
          <a:p>
            <a:r>
              <a:rPr lang="en-US" dirty="0"/>
              <a:t>Greenhouse gases are essential for warming the atmosphere</a:t>
            </a:r>
          </a:p>
          <a:p>
            <a:r>
              <a:rPr lang="en-US" dirty="0"/>
              <a:t>Incoming solar radiation is absorbed by clouds and the Earth’s surface and reflected by clouds and water</a:t>
            </a:r>
          </a:p>
          <a:p>
            <a:r>
              <a:rPr lang="en-US" dirty="0"/>
              <a:t>Radiation emitted by the Earth is absorbed by clouds and greenhouse gases and warms the lower atmosphere</a:t>
            </a:r>
          </a:p>
          <a:p>
            <a:r>
              <a:rPr lang="en-US" dirty="0"/>
              <a:t>Energy is moved throughout the Earth via atmospheric winds and movement of the ocean</a:t>
            </a:r>
          </a:p>
        </p:txBody>
      </p:sp>
      <p:sp>
        <p:nvSpPr>
          <p:cNvPr id="4" name="TextBox 3">
            <a:extLst>
              <a:ext uri="{FF2B5EF4-FFF2-40B4-BE49-F238E27FC236}">
                <a16:creationId xmlns:a16="http://schemas.microsoft.com/office/drawing/2014/main" id="{0683CD14-75A1-79A7-2194-44C001EF2037}"/>
              </a:ext>
            </a:extLst>
          </p:cNvPr>
          <p:cNvSpPr txBox="1"/>
          <p:nvPr/>
        </p:nvSpPr>
        <p:spPr>
          <a:xfrm>
            <a:off x="78378" y="879566"/>
            <a:ext cx="1419496" cy="5324535"/>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The sun is the primary source of energy on Earth</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Warming the lower atmosphere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Greenhouse gases are essential</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Movement of energy throughout Earth’s systems</a:t>
            </a:r>
          </a:p>
          <a:p>
            <a:pPr marL="285750" indent="-285750">
              <a:spcAft>
                <a:spcPts val="1200"/>
              </a:spcAft>
              <a:buFont typeface="Calibri Light" panose="020F0302020204030204" pitchFamily="34" charset="0"/>
              <a:buChar char="˃"/>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401403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9" ma:contentTypeDescription="Create a new document." ma:contentTypeScope="" ma:versionID="0a4ed0092a4a3b279acbed50dd72a518">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53787a7a7aacb756c445f3cafc5ce5c9"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2B1E09-35E7-4456-ACC7-54C437062E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f6c801-3cb9-4c5a-a8e6-33c54d3e5499"/>
    <ds:schemaRef ds:uri="4ea65c8a-cc77-4a12-aef6-f6a5055bc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customXml/itemProps3.xml><?xml version="1.0" encoding="utf-8"?>
<ds:datastoreItem xmlns:ds="http://schemas.openxmlformats.org/officeDocument/2006/customXml" ds:itemID="{8818BED5-5DF0-4D64-B8EE-6F6087480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597</TotalTime>
  <Words>1427</Words>
  <Application>Microsoft Office PowerPoint</Application>
  <PresentationFormat>Widescreen</PresentationFormat>
  <Paragraphs>165</Paragraphs>
  <Slides>10</Slides>
  <Notes>7</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Calibri</vt:lpstr>
      <vt:lpstr>Calibri Light</vt:lpstr>
      <vt:lpstr>Century Gothic</vt:lpstr>
      <vt:lpstr>Horizontal</vt:lpstr>
      <vt:lpstr>Vertical</vt:lpstr>
      <vt:lpstr>Blank Title Slide</vt:lpstr>
      <vt:lpstr>Earth’s Energy</vt:lpstr>
      <vt:lpstr>Where does the energy on Earth come from and how is it distributed around the planet? </vt:lpstr>
      <vt:lpstr>Earth’s energy comes from the sun</vt:lpstr>
      <vt:lpstr>The lower atmosphere is warmed by energy from the Earth</vt:lpstr>
      <vt:lpstr>Greenhouse gases are essential to warming process!</vt:lpstr>
      <vt:lpstr>Planetary energy balance</vt:lpstr>
      <vt:lpstr>Movement of energy by the atmosphere</vt:lpstr>
      <vt:lpstr>Movement of energy by the ocean</vt:lpstr>
      <vt:lpstr>Where does the energy on Earth come from and how is it distributed around the planet?</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Alisa Hass</cp:lastModifiedBy>
  <cp:revision>26</cp:revision>
  <dcterms:created xsi:type="dcterms:W3CDTF">2023-10-10T16:51:11Z</dcterms:created>
  <dcterms:modified xsi:type="dcterms:W3CDTF">2023-12-20T19:55:06Z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ies>
</file>